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6" r:id="rId2"/>
    <p:sldId id="341" r:id="rId3"/>
    <p:sldId id="342" r:id="rId4"/>
    <p:sldId id="316" r:id="rId5"/>
    <p:sldId id="319" r:id="rId6"/>
    <p:sldId id="317" r:id="rId7"/>
    <p:sldId id="320" r:id="rId8"/>
    <p:sldId id="344" r:id="rId9"/>
    <p:sldId id="345" r:id="rId10"/>
    <p:sldId id="372" r:id="rId11"/>
    <p:sldId id="347" r:id="rId12"/>
    <p:sldId id="324" r:id="rId13"/>
    <p:sldId id="370" r:id="rId14"/>
    <p:sldId id="371" r:id="rId15"/>
    <p:sldId id="330" r:id="rId16"/>
    <p:sldId id="368" r:id="rId17"/>
    <p:sldId id="334" r:id="rId18"/>
    <p:sldId id="369" r:id="rId19"/>
    <p:sldId id="349" r:id="rId20"/>
    <p:sldId id="352" r:id="rId21"/>
    <p:sldId id="350" r:id="rId22"/>
    <p:sldId id="351" r:id="rId23"/>
    <p:sldId id="375" r:id="rId24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4"/>
    <a:srgbClr val="F69C0E"/>
    <a:srgbClr val="F7A325"/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6" autoAdjust="0"/>
    <p:restoredTop sz="94678"/>
  </p:normalViewPr>
  <p:slideViewPr>
    <p:cSldViewPr>
      <p:cViewPr varScale="1">
        <p:scale>
          <a:sx n="139" d="100"/>
          <a:sy n="139" d="100"/>
        </p:scale>
        <p:origin x="168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Befolkning/Befolkningsprogn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'prognos malå'!$B$1</c:f>
              <c:strCache>
                <c:ptCount val="1"/>
                <c:pt idx="0">
                  <c:v>Malå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malå'!$A$2:$A$65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malå'!$B$2:$B$65</c:f>
              <c:numCache>
                <c:formatCode>General</c:formatCode>
                <c:ptCount val="64"/>
                <c:pt idx="0">
                  <c:v>4450</c:v>
                </c:pt>
                <c:pt idx="1">
                  <c:v>4347</c:v>
                </c:pt>
                <c:pt idx="2">
                  <c:v>4340</c:v>
                </c:pt>
                <c:pt idx="3">
                  <c:v>4297</c:v>
                </c:pt>
                <c:pt idx="4">
                  <c:v>4302</c:v>
                </c:pt>
                <c:pt idx="5">
                  <c:v>4296</c:v>
                </c:pt>
                <c:pt idx="6">
                  <c:v>4312</c:v>
                </c:pt>
                <c:pt idx="7">
                  <c:v>4304</c:v>
                </c:pt>
                <c:pt idx="8">
                  <c:v>4267</c:v>
                </c:pt>
                <c:pt idx="9">
                  <c:v>4294</c:v>
                </c:pt>
                <c:pt idx="10">
                  <c:v>4241</c:v>
                </c:pt>
                <c:pt idx="11">
                  <c:v>4222</c:v>
                </c:pt>
                <c:pt idx="12">
                  <c:v>4187</c:v>
                </c:pt>
                <c:pt idx="13">
                  <c:v>4153</c:v>
                </c:pt>
                <c:pt idx="14">
                  <c:v>4136</c:v>
                </c:pt>
                <c:pt idx="15">
                  <c:v>4142</c:v>
                </c:pt>
                <c:pt idx="16">
                  <c:v>4154</c:v>
                </c:pt>
                <c:pt idx="17">
                  <c:v>4158</c:v>
                </c:pt>
                <c:pt idx="18">
                  <c:v>4125</c:v>
                </c:pt>
                <c:pt idx="19">
                  <c:v>4053</c:v>
                </c:pt>
                <c:pt idx="20">
                  <c:v>4044</c:v>
                </c:pt>
                <c:pt idx="21">
                  <c:v>3981</c:v>
                </c:pt>
                <c:pt idx="22">
                  <c:v>3934</c:v>
                </c:pt>
                <c:pt idx="23">
                  <c:v>3866</c:v>
                </c:pt>
                <c:pt idx="24">
                  <c:v>3821</c:v>
                </c:pt>
                <c:pt idx="25">
                  <c:v>3723</c:v>
                </c:pt>
                <c:pt idx="26">
                  <c:v>3610</c:v>
                </c:pt>
                <c:pt idx="27">
                  <c:v>3579</c:v>
                </c:pt>
                <c:pt idx="28">
                  <c:v>3553</c:v>
                </c:pt>
                <c:pt idx="29">
                  <c:v>3498</c:v>
                </c:pt>
                <c:pt idx="30">
                  <c:v>3464</c:v>
                </c:pt>
                <c:pt idx="31">
                  <c:v>3421</c:v>
                </c:pt>
                <c:pt idx="32">
                  <c:v>3348</c:v>
                </c:pt>
                <c:pt idx="33">
                  <c:v>3338</c:v>
                </c:pt>
                <c:pt idx="34">
                  <c:v>3369</c:v>
                </c:pt>
                <c:pt idx="35">
                  <c:v>3295</c:v>
                </c:pt>
                <c:pt idx="36">
                  <c:v>3274</c:v>
                </c:pt>
                <c:pt idx="37">
                  <c:v>3230</c:v>
                </c:pt>
                <c:pt idx="38">
                  <c:v>3196</c:v>
                </c:pt>
                <c:pt idx="39">
                  <c:v>3155</c:v>
                </c:pt>
                <c:pt idx="40">
                  <c:v>3115</c:v>
                </c:pt>
                <c:pt idx="41">
                  <c:v>3109</c:v>
                </c:pt>
                <c:pt idx="42">
                  <c:v>3100</c:v>
                </c:pt>
                <c:pt idx="43">
                  <c:v>3133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37-4FE0-9EFE-B93E339A662B}"/>
            </c:ext>
          </c:extLst>
        </c:ser>
        <c:ser>
          <c:idx val="1"/>
          <c:order val="1"/>
          <c:tx>
            <c:strRef>
              <c:f>'prognos malå'!$C$1</c:f>
              <c:strCache>
                <c:ptCount val="1"/>
                <c:pt idx="0">
                  <c:v>Prognos Malå</c:v>
                </c:pt>
              </c:strCache>
            </c:strRef>
          </c:tx>
          <c:spPr>
            <a:ln w="28575" cap="rnd">
              <a:solidFill>
                <a:srgbClr val="F7A325"/>
              </a:solidFill>
              <a:round/>
            </a:ln>
            <a:effectLst/>
          </c:spPr>
          <c:marker>
            <c:symbol val="none"/>
          </c:marker>
          <c:cat>
            <c:numRef>
              <c:f>'prognos malå'!$A$2:$A$65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malå'!$C$2:$C$65</c:f>
              <c:numCache>
                <c:formatCode>General</c:formatCode>
                <c:ptCount val="64"/>
                <c:pt idx="43">
                  <c:v>3133</c:v>
                </c:pt>
                <c:pt idx="44" formatCode="0">
                  <c:v>3107.6647978641104</c:v>
                </c:pt>
                <c:pt idx="45" formatCode="0">
                  <c:v>3082.5344704384879</c:v>
                </c:pt>
                <c:pt idx="46" formatCode="0">
                  <c:v>3057.607360990864</c:v>
                </c:pt>
                <c:pt idx="47" formatCode="0">
                  <c:v>3032.8818261862398</c:v>
                </c:pt>
                <c:pt idx="48" formatCode="0">
                  <c:v>3008.3562359785492</c:v>
                </c:pt>
                <c:pt idx="49" formatCode="0">
                  <c:v>2984.0289735031965</c:v>
                </c:pt>
                <c:pt idx="50" formatCode="0">
                  <c:v>2959.8984349704629</c:v>
                </c:pt>
                <c:pt idx="51" formatCode="0">
                  <c:v>2935.9630295597767</c:v>
                </c:pt>
                <c:pt idx="52" formatCode="0">
                  <c:v>2912.2211793148372</c:v>
                </c:pt>
                <c:pt idx="53" formatCode="0">
                  <c:v>2888.6713190395867</c:v>
                </c:pt>
                <c:pt idx="54" formatCode="0">
                  <c:v>2865.311896195024</c:v>
                </c:pt>
                <c:pt idx="55" formatCode="0">
                  <c:v>2842.1413707968527</c:v>
                </c:pt>
                <c:pt idx="56" formatCode="0">
                  <c:v>2819.158215313957</c:v>
                </c:pt>
                <c:pt idx="57" formatCode="0">
                  <c:v>2796.3609145676969</c:v>
                </c:pt>
                <c:pt idx="58" formatCode="0">
                  <c:v>2773.7479656320211</c:v>
                </c:pt>
                <c:pt idx="59" formatCode="0">
                  <c:v>2751.3178777343828</c:v>
                </c:pt>
                <c:pt idx="60" formatCode="0">
                  <c:v>2729.0691721574635</c:v>
                </c:pt>
                <c:pt idx="61" formatCode="0">
                  <c:v>2707.0003821416849</c:v>
                </c:pt>
                <c:pt idx="62" formatCode="0">
                  <c:v>2685.1100527885123</c:v>
                </c:pt>
                <c:pt idx="63" formatCode="0">
                  <c:v>2663.3967409645402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37-4FE0-9EFE-B93E339A6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37376"/>
        <c:axId val="725337704"/>
      </c:lineChart>
      <c:lineChart>
        <c:grouping val="standard"/>
        <c:varyColors val="0"/>
        <c:ser>
          <c:idx val="2"/>
          <c:order val="2"/>
          <c:tx>
            <c:strRef>
              <c:f>'prognos malå'!$D$1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malå'!$A$2:$A$65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malå'!$D$2:$D$65</c:f>
              <c:numCache>
                <c:formatCode>0</c:formatCode>
                <c:ptCount val="64"/>
                <c:pt idx="0">
                  <c:v>234875</c:v>
                </c:pt>
                <c:pt idx="1">
                  <c:v>236397</c:v>
                </c:pt>
                <c:pt idx="2">
                  <c:v>237705</c:v>
                </c:pt>
                <c:pt idx="3">
                  <c:v>239247</c:v>
                </c:pt>
                <c:pt idx="4">
                  <c:v>240601</c:v>
                </c:pt>
                <c:pt idx="5">
                  <c:v>241898</c:v>
                </c:pt>
                <c:pt idx="6">
                  <c:v>243856</c:v>
                </c:pt>
                <c:pt idx="7">
                  <c:v>244789</c:v>
                </c:pt>
                <c:pt idx="8">
                  <c:v>245055</c:v>
                </c:pt>
                <c:pt idx="9">
                  <c:v>245252</c:v>
                </c:pt>
                <c:pt idx="10">
                  <c:v>245181</c:v>
                </c:pt>
                <c:pt idx="11">
                  <c:v>245255</c:v>
                </c:pt>
                <c:pt idx="12">
                  <c:v>245204</c:v>
                </c:pt>
                <c:pt idx="13">
                  <c:v>245703</c:v>
                </c:pt>
                <c:pt idx="14">
                  <c:v>247521</c:v>
                </c:pt>
                <c:pt idx="15">
                  <c:v>250134</c:v>
                </c:pt>
                <c:pt idx="16">
                  <c:v>251968</c:v>
                </c:pt>
                <c:pt idx="17">
                  <c:v>253835</c:v>
                </c:pt>
                <c:pt idx="18">
                  <c:v>255987</c:v>
                </c:pt>
                <c:pt idx="19">
                  <c:v>258171</c:v>
                </c:pt>
                <c:pt idx="20">
                  <c:v>259775</c:v>
                </c:pt>
                <c:pt idx="21">
                  <c:v>260472</c:v>
                </c:pt>
                <c:pt idx="22">
                  <c:v>259895</c:v>
                </c:pt>
                <c:pt idx="23">
                  <c:v>259163</c:v>
                </c:pt>
                <c:pt idx="24">
                  <c:v>257803</c:v>
                </c:pt>
                <c:pt idx="25">
                  <c:v>256710</c:v>
                </c:pt>
                <c:pt idx="26">
                  <c:v>255640</c:v>
                </c:pt>
                <c:pt idx="27">
                  <c:v>254818</c:v>
                </c:pt>
                <c:pt idx="28">
                  <c:v>255230</c:v>
                </c:pt>
                <c:pt idx="29">
                  <c:v>255956</c:v>
                </c:pt>
                <c:pt idx="30">
                  <c:v>256875</c:v>
                </c:pt>
                <c:pt idx="31">
                  <c:v>257652</c:v>
                </c:pt>
                <c:pt idx="32">
                  <c:v>257581</c:v>
                </c:pt>
                <c:pt idx="33">
                  <c:v>257593</c:v>
                </c:pt>
                <c:pt idx="34">
                  <c:v>257812</c:v>
                </c:pt>
                <c:pt idx="35">
                  <c:v>258548</c:v>
                </c:pt>
                <c:pt idx="36">
                  <c:v>259286</c:v>
                </c:pt>
                <c:pt idx="37">
                  <c:v>259667</c:v>
                </c:pt>
                <c:pt idx="38">
                  <c:v>260217</c:v>
                </c:pt>
                <c:pt idx="39">
                  <c:v>261112</c:v>
                </c:pt>
                <c:pt idx="40">
                  <c:v>262362</c:v>
                </c:pt>
                <c:pt idx="41">
                  <c:v>263378</c:v>
                </c:pt>
                <c:pt idx="42">
                  <c:v>265881</c:v>
                </c:pt>
                <c:pt idx="43">
                  <c:v>268465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37-4FE0-9EFE-B93E339A662B}"/>
            </c:ext>
          </c:extLst>
        </c:ser>
        <c:ser>
          <c:idx val="3"/>
          <c:order val="3"/>
          <c:tx>
            <c:strRef>
              <c:f>'prognos malå'!$E$1</c:f>
              <c:strCache>
                <c:ptCount val="1"/>
                <c:pt idx="0">
                  <c:v>Prognos Västerbotten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'prognos malå'!$A$2:$A$65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malå'!$E$2:$E$65</c:f>
              <c:numCache>
                <c:formatCode>General</c:formatCode>
                <c:ptCount val="64"/>
                <c:pt idx="43" formatCode="0">
                  <c:v>268465</c:v>
                </c:pt>
                <c:pt idx="44" formatCode="0">
                  <c:v>269302.96621011634</c:v>
                </c:pt>
                <c:pt idx="45" formatCode="0">
                  <c:v>270143.54798415833</c:v>
                </c:pt>
                <c:pt idx="46" formatCode="0">
                  <c:v>270986.75348614808</c:v>
                </c:pt>
                <c:pt idx="47" formatCode="0">
                  <c:v>271832.59090559016</c:v>
                </c:pt>
                <c:pt idx="48" formatCode="0">
                  <c:v>272681.06845755136</c:v>
                </c:pt>
                <c:pt idx="49" formatCode="0">
                  <c:v>273532.1943827403</c:v>
                </c:pt>
                <c:pt idx="50" formatCode="0">
                  <c:v>274385.97694758757</c:v>
                </c:pt>
                <c:pt idx="51" formatCode="0">
                  <c:v>275242.42444432579</c:v>
                </c:pt>
                <c:pt idx="52" formatCode="0">
                  <c:v>276101.54519107065</c:v>
                </c:pt>
                <c:pt idx="53" formatCode="0">
                  <c:v>276963.34753190097</c:v>
                </c:pt>
                <c:pt idx="54" formatCode="0">
                  <c:v>277827.83983694058</c:v>
                </c:pt>
                <c:pt idx="55" formatCode="0">
                  <c:v>278695.03050243872</c:v>
                </c:pt>
                <c:pt idx="56" formatCode="0">
                  <c:v>279564.92795085249</c:v>
                </c:pt>
                <c:pt idx="57" formatCode="0">
                  <c:v>280437.54063092783</c:v>
                </c:pt>
                <c:pt idx="58" formatCode="0">
                  <c:v>281312.87701778219</c:v>
                </c:pt>
                <c:pt idx="59" formatCode="0">
                  <c:v>282190.94561298646</c:v>
                </c:pt>
                <c:pt idx="60" formatCode="0">
                  <c:v>283071.75494464778</c:v>
                </c:pt>
                <c:pt idx="61" formatCode="0">
                  <c:v>283955.3135674923</c:v>
                </c:pt>
                <c:pt idx="62" formatCode="0">
                  <c:v>284841.63006294816</c:v>
                </c:pt>
                <c:pt idx="63" formatCode="0">
                  <c:v>285730.71303922881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37-4FE0-9EFE-B93E339A662B}"/>
            </c:ext>
          </c:extLst>
        </c:ser>
        <c:ser>
          <c:idx val="4"/>
          <c:order val="4"/>
          <c:tx>
            <c:strRef>
              <c:f>'prognos malå'!$F$1</c:f>
              <c:strCache>
                <c:ptCount val="1"/>
                <c:pt idx="0">
                  <c:v>Mindre kommuner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'prognos malå'!$A$2:$A$65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malå'!$F$2:$F$65</c:f>
              <c:numCache>
                <c:formatCode>0</c:formatCode>
                <c:ptCount val="64"/>
                <c:pt idx="0">
                  <c:v>88778</c:v>
                </c:pt>
                <c:pt idx="1">
                  <c:v>88615</c:v>
                </c:pt>
                <c:pt idx="2">
                  <c:v>88500</c:v>
                </c:pt>
                <c:pt idx="3">
                  <c:v>88477</c:v>
                </c:pt>
                <c:pt idx="4">
                  <c:v>88333</c:v>
                </c:pt>
                <c:pt idx="5">
                  <c:v>88321</c:v>
                </c:pt>
                <c:pt idx="6">
                  <c:v>88558</c:v>
                </c:pt>
                <c:pt idx="7">
                  <c:v>88381</c:v>
                </c:pt>
                <c:pt idx="8">
                  <c:v>87957</c:v>
                </c:pt>
                <c:pt idx="9">
                  <c:v>87288.000000000015</c:v>
                </c:pt>
                <c:pt idx="10">
                  <c:v>86660</c:v>
                </c:pt>
                <c:pt idx="11">
                  <c:v>85865</c:v>
                </c:pt>
                <c:pt idx="12">
                  <c:v>85239</c:v>
                </c:pt>
                <c:pt idx="13">
                  <c:v>84796</c:v>
                </c:pt>
                <c:pt idx="14">
                  <c:v>84668</c:v>
                </c:pt>
                <c:pt idx="15">
                  <c:v>85410</c:v>
                </c:pt>
                <c:pt idx="16">
                  <c:v>85452</c:v>
                </c:pt>
                <c:pt idx="17">
                  <c:v>85616.999999999985</c:v>
                </c:pt>
                <c:pt idx="18">
                  <c:v>85341</c:v>
                </c:pt>
                <c:pt idx="19">
                  <c:v>85166</c:v>
                </c:pt>
                <c:pt idx="20">
                  <c:v>84704.000000000015</c:v>
                </c:pt>
                <c:pt idx="21">
                  <c:v>83787</c:v>
                </c:pt>
                <c:pt idx="22">
                  <c:v>82724</c:v>
                </c:pt>
                <c:pt idx="23">
                  <c:v>81890</c:v>
                </c:pt>
                <c:pt idx="24">
                  <c:v>80787</c:v>
                </c:pt>
                <c:pt idx="25">
                  <c:v>79740</c:v>
                </c:pt>
                <c:pt idx="26">
                  <c:v>78652</c:v>
                </c:pt>
                <c:pt idx="27">
                  <c:v>77777</c:v>
                </c:pt>
                <c:pt idx="28">
                  <c:v>76892</c:v>
                </c:pt>
                <c:pt idx="29">
                  <c:v>76267</c:v>
                </c:pt>
                <c:pt idx="30">
                  <c:v>75699</c:v>
                </c:pt>
                <c:pt idx="31">
                  <c:v>74984</c:v>
                </c:pt>
                <c:pt idx="32">
                  <c:v>74380</c:v>
                </c:pt>
                <c:pt idx="33">
                  <c:v>73732</c:v>
                </c:pt>
                <c:pt idx="34">
                  <c:v>73222</c:v>
                </c:pt>
                <c:pt idx="35">
                  <c:v>72703</c:v>
                </c:pt>
                <c:pt idx="36">
                  <c:v>72171.999999999985</c:v>
                </c:pt>
                <c:pt idx="37">
                  <c:v>71622</c:v>
                </c:pt>
                <c:pt idx="38">
                  <c:v>71149</c:v>
                </c:pt>
                <c:pt idx="39">
                  <c:v>70775</c:v>
                </c:pt>
                <c:pt idx="40">
                  <c:v>70725</c:v>
                </c:pt>
                <c:pt idx="41">
                  <c:v>70570</c:v>
                </c:pt>
                <c:pt idx="42">
                  <c:v>70722.999999999985</c:v>
                </c:pt>
                <c:pt idx="43">
                  <c:v>70662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37-4FE0-9EFE-B93E339A662B}"/>
            </c:ext>
          </c:extLst>
        </c:ser>
        <c:ser>
          <c:idx val="5"/>
          <c:order val="5"/>
          <c:tx>
            <c:strRef>
              <c:f>'prognos malå'!$G$1</c:f>
              <c:strCache>
                <c:ptCount val="1"/>
                <c:pt idx="0">
                  <c:v>Prognos mindre kommuner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'prognos malå'!$A$2:$A$65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malå'!$G$2:$G$65</c:f>
              <c:numCache>
                <c:formatCode>General</c:formatCode>
                <c:ptCount val="64"/>
                <c:pt idx="43" formatCode="0">
                  <c:v>70662</c:v>
                </c:pt>
                <c:pt idx="44" formatCode="0">
                  <c:v>70288.811722741899</c:v>
                </c:pt>
                <c:pt idx="45" formatCode="0">
                  <c:v>69917.594370313032</c:v>
                </c:pt>
                <c:pt idx="46" formatCode="0">
                  <c:v>69548.337533638609</c:v>
                </c:pt>
                <c:pt idx="47" formatCode="0">
                  <c:v>69181.03085861748</c:v>
                </c:pt>
                <c:pt idx="48" formatCode="0">
                  <c:v>68815.664045831727</c:v>
                </c:pt>
                <c:pt idx="49" formatCode="0">
                  <c:v>68452.226850257925</c:v>
                </c:pt>
                <c:pt idx="50" formatCode="0">
                  <c:v>68090.709080979839</c:v>
                </c:pt>
                <c:pt idx="51" formatCode="0">
                  <c:v>67731.100600902661</c:v>
                </c:pt>
                <c:pt idx="52" formatCode="0">
                  <c:v>67373.391326468787</c:v>
                </c:pt>
                <c:pt idx="53" formatCode="0">
                  <c:v>67017.571227375069</c:v>
                </c:pt>
                <c:pt idx="54" formatCode="0">
                  <c:v>66663.630326291517</c:v>
                </c:pt>
                <c:pt idx="55" formatCode="0">
                  <c:v>66311.558698581575</c:v>
                </c:pt>
                <c:pt idx="56" formatCode="0">
                  <c:v>65961.346472023841</c:v>
                </c:pt>
                <c:pt idx="57" formatCode="0">
                  <c:v>65612.983826535186</c:v>
                </c:pt>
                <c:pt idx="58" formatCode="0">
                  <c:v>65266.460993895467</c:v>
                </c:pt>
                <c:pt idx="59" formatCode="0">
                  <c:v>64921.768257473566</c:v>
                </c:pt>
                <c:pt idx="60" formatCode="0">
                  <c:v>64578.895951954946</c:v>
                </c:pt>
                <c:pt idx="61" formatCode="0">
                  <c:v>64237.834463070685</c:v>
                </c:pt>
                <c:pt idx="62" formatCode="0">
                  <c:v>63898.574227327794</c:v>
                </c:pt>
                <c:pt idx="63" formatCode="0">
                  <c:v>63561.105731741118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37-4FE0-9EFE-B93E339A6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38360"/>
        <c:axId val="725345248"/>
      </c:lineChart>
      <c:catAx>
        <c:axId val="7253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5337704"/>
        <c:crosses val="autoZero"/>
        <c:auto val="1"/>
        <c:lblAlgn val="ctr"/>
        <c:lblOffset val="100"/>
        <c:noMultiLvlLbl val="0"/>
      </c:catAx>
      <c:valAx>
        <c:axId val="72533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5337376"/>
        <c:crosses val="autoZero"/>
        <c:crossBetween val="between"/>
      </c:valAx>
      <c:valAx>
        <c:axId val="72534524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5338360"/>
        <c:crosses val="max"/>
        <c:crossBetween val="between"/>
      </c:valAx>
      <c:catAx>
        <c:axId val="725338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5345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Malå!$B$24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Malå!$A$25:$A$40</c:f>
              <c:strCache>
                <c:ptCount val="15"/>
                <c:pt idx="0">
                  <c:v>B+C tillverkning och utvinning</c:v>
                </c:pt>
                <c:pt idx="1">
                  <c:v>Q vård och omsorg; sociala tjänster</c:v>
                </c:pt>
                <c:pt idx="2">
                  <c:v>F byggverksamhet</c:v>
                </c:pt>
                <c:pt idx="3">
                  <c:v>P utbildning </c:v>
                </c:pt>
                <c:pt idx="4">
                  <c:v>G handel</c:v>
                </c:pt>
                <c:pt idx="5">
                  <c:v>A jordbruk, skogsbruk och fiske</c:v>
                </c:pt>
                <c:pt idx="6">
                  <c:v>O offentlig förvaltning och försvar</c:v>
                </c:pt>
                <c:pt idx="7">
                  <c:v>M+N företagstjänster</c:v>
                </c:pt>
                <c:pt idx="8">
                  <c:v>H transport och magasinering</c:v>
                </c:pt>
                <c:pt idx="9">
                  <c:v>R+S+T+U kulturella och personliga tjänster m.m.</c:v>
                </c:pt>
                <c:pt idx="10">
                  <c:v>I hotell- och restaurangverksamhet</c:v>
                </c:pt>
                <c:pt idx="11">
                  <c:v>J information och kommunikation</c:v>
                </c:pt>
                <c:pt idx="12">
                  <c:v>K finans- och försäkringsverksamhet</c:v>
                </c:pt>
                <c:pt idx="13">
                  <c:v>L fastighetsverksamhet</c:v>
                </c:pt>
                <c:pt idx="14">
                  <c:v>D+E energiförsörjning; miljöverksamhet</c:v>
                </c:pt>
              </c:strCache>
            </c:strRef>
          </c:cat>
          <c:val>
            <c:numRef>
              <c:f>Malå!$B$25:$B$40</c:f>
              <c:numCache>
                <c:formatCode>0</c:formatCode>
                <c:ptCount val="15"/>
                <c:pt idx="0">
                  <c:v>61</c:v>
                </c:pt>
                <c:pt idx="1">
                  <c:v>216</c:v>
                </c:pt>
                <c:pt idx="2">
                  <c:v>18</c:v>
                </c:pt>
                <c:pt idx="3">
                  <c:v>133</c:v>
                </c:pt>
                <c:pt idx="4">
                  <c:v>74</c:v>
                </c:pt>
                <c:pt idx="5">
                  <c:v>25</c:v>
                </c:pt>
                <c:pt idx="6">
                  <c:v>48</c:v>
                </c:pt>
                <c:pt idx="7">
                  <c:v>24</c:v>
                </c:pt>
                <c:pt idx="8">
                  <c:v>12</c:v>
                </c:pt>
                <c:pt idx="9">
                  <c:v>33</c:v>
                </c:pt>
                <c:pt idx="10">
                  <c:v>21</c:v>
                </c:pt>
                <c:pt idx="11">
                  <c:v>4</c:v>
                </c:pt>
                <c:pt idx="12">
                  <c:v>6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8-0443-AF08-625CF9D4EDC3}"/>
            </c:ext>
          </c:extLst>
        </c:ser>
        <c:ser>
          <c:idx val="1"/>
          <c:order val="1"/>
          <c:tx>
            <c:strRef>
              <c:f>Malå!$C$24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Malå!$A$25:$A$40</c:f>
              <c:strCache>
                <c:ptCount val="15"/>
                <c:pt idx="0">
                  <c:v>B+C tillverkning och utvinning</c:v>
                </c:pt>
                <c:pt idx="1">
                  <c:v>Q vård och omsorg; sociala tjänster</c:v>
                </c:pt>
                <c:pt idx="2">
                  <c:v>F byggverksamhet</c:v>
                </c:pt>
                <c:pt idx="3">
                  <c:v>P utbildning </c:v>
                </c:pt>
                <c:pt idx="4">
                  <c:v>G handel</c:v>
                </c:pt>
                <c:pt idx="5">
                  <c:v>A jordbruk, skogsbruk och fiske</c:v>
                </c:pt>
                <c:pt idx="6">
                  <c:v>O offentlig förvaltning och försvar</c:v>
                </c:pt>
                <c:pt idx="7">
                  <c:v>M+N företagstjänster</c:v>
                </c:pt>
                <c:pt idx="8">
                  <c:v>H transport och magasinering</c:v>
                </c:pt>
                <c:pt idx="9">
                  <c:v>R+S+T+U kulturella och personliga tjänster m.m.</c:v>
                </c:pt>
                <c:pt idx="10">
                  <c:v>I hotell- och restaurangverksamhet</c:v>
                </c:pt>
                <c:pt idx="11">
                  <c:v>J information och kommunikation</c:v>
                </c:pt>
                <c:pt idx="12">
                  <c:v>K finans- och försäkringsverksamhet</c:v>
                </c:pt>
                <c:pt idx="13">
                  <c:v>L fastighetsverksamhet</c:v>
                </c:pt>
                <c:pt idx="14">
                  <c:v>D+E energiförsörjning; miljöverksamhet</c:v>
                </c:pt>
              </c:strCache>
            </c:strRef>
          </c:cat>
          <c:val>
            <c:numRef>
              <c:f>Malå!$C$25:$C$40</c:f>
              <c:numCache>
                <c:formatCode>0</c:formatCode>
                <c:ptCount val="15"/>
                <c:pt idx="0">
                  <c:v>225</c:v>
                </c:pt>
                <c:pt idx="1">
                  <c:v>60</c:v>
                </c:pt>
                <c:pt idx="2">
                  <c:v>214</c:v>
                </c:pt>
                <c:pt idx="3">
                  <c:v>33</c:v>
                </c:pt>
                <c:pt idx="4">
                  <c:v>49</c:v>
                </c:pt>
                <c:pt idx="5">
                  <c:v>84</c:v>
                </c:pt>
                <c:pt idx="6">
                  <c:v>30</c:v>
                </c:pt>
                <c:pt idx="7">
                  <c:v>50</c:v>
                </c:pt>
                <c:pt idx="8">
                  <c:v>44</c:v>
                </c:pt>
                <c:pt idx="9">
                  <c:v>23</c:v>
                </c:pt>
                <c:pt idx="10">
                  <c:v>8</c:v>
                </c:pt>
                <c:pt idx="11">
                  <c:v>11</c:v>
                </c:pt>
                <c:pt idx="12">
                  <c:v>2</c:v>
                </c:pt>
                <c:pt idx="13">
                  <c:v>5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E8-0443-AF08-625CF9D4E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7484032"/>
        <c:axId val="947479768"/>
      </c:barChart>
      <c:catAx>
        <c:axId val="9474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7479768"/>
        <c:crosses val="autoZero"/>
        <c:auto val="1"/>
        <c:lblAlgn val="ctr"/>
        <c:lblOffset val="100"/>
        <c:noMultiLvlLbl val="0"/>
      </c:catAx>
      <c:valAx>
        <c:axId val="94747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74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Malå!$E$43</c:f>
              <c:strCache>
                <c:ptCount val="1"/>
                <c:pt idx="0">
                  <c:v>Andel 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Malå!$A$44:$A$59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K finans- och försäkringsverksamhet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G handel</c:v>
                </c:pt>
                <c:pt idx="6">
                  <c:v>R+S+T+U kulturella och personliga tjänster m.m.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D+E energiförsörjning; miljöverksamhet</c:v>
                </c:pt>
              </c:strCache>
            </c:strRef>
          </c:cat>
          <c:val>
            <c:numRef>
              <c:f>Malå!$E$44:$E$59</c:f>
              <c:numCache>
                <c:formatCode>0%</c:formatCode>
                <c:ptCount val="15"/>
                <c:pt idx="0">
                  <c:v>0.8012048192771084</c:v>
                </c:pt>
                <c:pt idx="1">
                  <c:v>0.78260869565217395</c:v>
                </c:pt>
                <c:pt idx="2">
                  <c:v>0.75</c:v>
                </c:pt>
                <c:pt idx="3">
                  <c:v>0.72413793103448276</c:v>
                </c:pt>
                <c:pt idx="4">
                  <c:v>0.61538461538461542</c:v>
                </c:pt>
                <c:pt idx="5">
                  <c:v>0.60162601626016265</c:v>
                </c:pt>
                <c:pt idx="6">
                  <c:v>0.5892857142857143</c:v>
                </c:pt>
                <c:pt idx="7">
                  <c:v>0.32432432432432434</c:v>
                </c:pt>
                <c:pt idx="8">
                  <c:v>0.2857142857142857</c:v>
                </c:pt>
                <c:pt idx="9">
                  <c:v>0.26666666666666666</c:v>
                </c:pt>
                <c:pt idx="10">
                  <c:v>0.22935779816513763</c:v>
                </c:pt>
                <c:pt idx="11">
                  <c:v>0.21428571428571427</c:v>
                </c:pt>
                <c:pt idx="12">
                  <c:v>0.21328671328671328</c:v>
                </c:pt>
                <c:pt idx="13">
                  <c:v>7.7586206896551727E-2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5-434A-87E1-F0EBC57A1796}"/>
            </c:ext>
          </c:extLst>
        </c:ser>
        <c:ser>
          <c:idx val="1"/>
          <c:order val="1"/>
          <c:tx>
            <c:strRef>
              <c:f>Malå!$F$43</c:f>
              <c:strCache>
                <c:ptCount val="1"/>
                <c:pt idx="0">
                  <c:v>Andel män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Malå!$A$44:$A$59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K finans- och försäkringsverksamhet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G handel</c:v>
                </c:pt>
                <c:pt idx="6">
                  <c:v>R+S+T+U kulturella och personliga tjänster m.m.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D+E energiförsörjning; miljöverksamhet</c:v>
                </c:pt>
              </c:strCache>
            </c:strRef>
          </c:cat>
          <c:val>
            <c:numRef>
              <c:f>Malå!$F$44:$F$59</c:f>
              <c:numCache>
                <c:formatCode>0%</c:formatCode>
                <c:ptCount val="15"/>
                <c:pt idx="0">
                  <c:v>0.19879518072289157</c:v>
                </c:pt>
                <c:pt idx="1">
                  <c:v>0.21739130434782608</c:v>
                </c:pt>
                <c:pt idx="2">
                  <c:v>0.25</c:v>
                </c:pt>
                <c:pt idx="3">
                  <c:v>0.27586206896551724</c:v>
                </c:pt>
                <c:pt idx="4">
                  <c:v>0.38461538461538464</c:v>
                </c:pt>
                <c:pt idx="5">
                  <c:v>0.3983739837398374</c:v>
                </c:pt>
                <c:pt idx="6">
                  <c:v>0.4107142857142857</c:v>
                </c:pt>
                <c:pt idx="7">
                  <c:v>0.67567567567567566</c:v>
                </c:pt>
                <c:pt idx="8">
                  <c:v>0.7142857142857143</c:v>
                </c:pt>
                <c:pt idx="9">
                  <c:v>0.73333333333333328</c:v>
                </c:pt>
                <c:pt idx="10">
                  <c:v>0.77064220183486243</c:v>
                </c:pt>
                <c:pt idx="11">
                  <c:v>0.7857142857142857</c:v>
                </c:pt>
                <c:pt idx="12">
                  <c:v>0.78671328671328666</c:v>
                </c:pt>
                <c:pt idx="13">
                  <c:v>0.92241379310344829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5-434A-87E1-F0EBC57A1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032024"/>
        <c:axId val="797029728"/>
      </c:barChart>
      <c:catAx>
        <c:axId val="79703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7029728"/>
        <c:crosses val="autoZero"/>
        <c:auto val="1"/>
        <c:lblAlgn val="ctr"/>
        <c:lblOffset val="100"/>
        <c:noMultiLvlLbl val="0"/>
      </c:catAx>
      <c:valAx>
        <c:axId val="79702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703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Malå!$B$63</c:f>
              <c:strCache>
                <c:ptCount val="1"/>
                <c:pt idx="0">
                  <c:v>Andel kvinnor kommunen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Malå!$A$64:$A$79</c:f>
              <c:strCache>
                <c:ptCount val="16"/>
                <c:pt idx="0">
                  <c:v>00 okänd verksamhet</c:v>
                </c:pt>
                <c:pt idx="1">
                  <c:v>P utbildning </c:v>
                </c:pt>
                <c:pt idx="2">
                  <c:v>Q vård och omsorg; sociala tjänster</c:v>
                </c:pt>
                <c:pt idx="3">
                  <c:v>K finans- och försäkringsverksamhet</c:v>
                </c:pt>
                <c:pt idx="4">
                  <c:v>I hotell- och restaurangverksamhet</c:v>
                </c:pt>
                <c:pt idx="5">
                  <c:v>O offentlig förvaltning och försvar</c:v>
                </c:pt>
                <c:pt idx="6">
                  <c:v>G handel</c:v>
                </c:pt>
                <c:pt idx="7">
                  <c:v>R+S+T+U kulturella och personliga tjänster m.m.</c:v>
                </c:pt>
                <c:pt idx="8">
                  <c:v>M+N företagstjänster</c:v>
                </c:pt>
                <c:pt idx="9">
                  <c:v>L fastighetsverksamhet</c:v>
                </c:pt>
                <c:pt idx="10">
                  <c:v>J information och kommunikation</c:v>
                </c:pt>
                <c:pt idx="11">
                  <c:v>A jordbruk, skogsbruk och fiske</c:v>
                </c:pt>
                <c:pt idx="12">
                  <c:v>H transport och magasinering</c:v>
                </c:pt>
                <c:pt idx="13">
                  <c:v>B+C tillverkning och utvinning</c:v>
                </c:pt>
                <c:pt idx="14">
                  <c:v>F byggverksamhet</c:v>
                </c:pt>
                <c:pt idx="15">
                  <c:v>D+E energiförsörjning; miljöverksamhet</c:v>
                </c:pt>
              </c:strCache>
            </c:strRef>
          </c:cat>
          <c:val>
            <c:numRef>
              <c:f>Malå!$B$64:$B$79</c:f>
              <c:numCache>
                <c:formatCode>0%</c:formatCode>
                <c:ptCount val="16"/>
                <c:pt idx="0">
                  <c:v>0.84848484848484851</c:v>
                </c:pt>
                <c:pt idx="1">
                  <c:v>0.8012048192771084</c:v>
                </c:pt>
                <c:pt idx="2">
                  <c:v>0.78260869565217395</c:v>
                </c:pt>
                <c:pt idx="3">
                  <c:v>0.75</c:v>
                </c:pt>
                <c:pt idx="4">
                  <c:v>0.72413793103448276</c:v>
                </c:pt>
                <c:pt idx="5">
                  <c:v>0.61538461538461542</c:v>
                </c:pt>
                <c:pt idx="6">
                  <c:v>0.60162601626016265</c:v>
                </c:pt>
                <c:pt idx="7">
                  <c:v>0.5892857142857143</c:v>
                </c:pt>
                <c:pt idx="8">
                  <c:v>0.32432432432432434</c:v>
                </c:pt>
                <c:pt idx="9">
                  <c:v>0.2857142857142857</c:v>
                </c:pt>
                <c:pt idx="10">
                  <c:v>0.26666666666666666</c:v>
                </c:pt>
                <c:pt idx="11">
                  <c:v>0.22935779816513763</c:v>
                </c:pt>
                <c:pt idx="12">
                  <c:v>0.21428571428571427</c:v>
                </c:pt>
                <c:pt idx="13">
                  <c:v>0.21328671328671328</c:v>
                </c:pt>
                <c:pt idx="14">
                  <c:v>7.7586206896551727E-2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2-4AAF-A070-B112ED0EA884}"/>
            </c:ext>
          </c:extLst>
        </c:ser>
        <c:ser>
          <c:idx val="1"/>
          <c:order val="1"/>
          <c:tx>
            <c:strRef>
              <c:f>Malå!$C$63</c:f>
              <c:strCache>
                <c:ptCount val="1"/>
                <c:pt idx="0">
                  <c:v>Andel män kommunen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Malå!$A$64:$A$79</c:f>
              <c:strCache>
                <c:ptCount val="16"/>
                <c:pt idx="0">
                  <c:v>00 okänd verksamhet</c:v>
                </c:pt>
                <c:pt idx="1">
                  <c:v>P utbildning </c:v>
                </c:pt>
                <c:pt idx="2">
                  <c:v>Q vård och omsorg; sociala tjänster</c:v>
                </c:pt>
                <c:pt idx="3">
                  <c:v>K finans- och försäkringsverksamhet</c:v>
                </c:pt>
                <c:pt idx="4">
                  <c:v>I hotell- och restaurangverksamhet</c:v>
                </c:pt>
                <c:pt idx="5">
                  <c:v>O offentlig förvaltning och försvar</c:v>
                </c:pt>
                <c:pt idx="6">
                  <c:v>G handel</c:v>
                </c:pt>
                <c:pt idx="7">
                  <c:v>R+S+T+U kulturella och personliga tjänster m.m.</c:v>
                </c:pt>
                <c:pt idx="8">
                  <c:v>M+N företagstjänster</c:v>
                </c:pt>
                <c:pt idx="9">
                  <c:v>L fastighetsverksamhet</c:v>
                </c:pt>
                <c:pt idx="10">
                  <c:v>J information och kommunikation</c:v>
                </c:pt>
                <c:pt idx="11">
                  <c:v>A jordbruk, skogsbruk och fiske</c:v>
                </c:pt>
                <c:pt idx="12">
                  <c:v>H transport och magasinering</c:v>
                </c:pt>
                <c:pt idx="13">
                  <c:v>B+C tillverkning och utvinning</c:v>
                </c:pt>
                <c:pt idx="14">
                  <c:v>F byggverksamhet</c:v>
                </c:pt>
                <c:pt idx="15">
                  <c:v>D+E energiförsörjning; miljöverksamhet</c:v>
                </c:pt>
              </c:strCache>
            </c:strRef>
          </c:cat>
          <c:val>
            <c:numRef>
              <c:f>Malå!$C$64:$C$79</c:f>
              <c:numCache>
                <c:formatCode>0%</c:formatCode>
                <c:ptCount val="16"/>
                <c:pt idx="0">
                  <c:v>0.15151515151515152</c:v>
                </c:pt>
                <c:pt idx="1">
                  <c:v>0.19879518072289157</c:v>
                </c:pt>
                <c:pt idx="2">
                  <c:v>0.21739130434782608</c:v>
                </c:pt>
                <c:pt idx="3">
                  <c:v>0.25</c:v>
                </c:pt>
                <c:pt idx="4">
                  <c:v>0.27586206896551724</c:v>
                </c:pt>
                <c:pt idx="5">
                  <c:v>0.38461538461538464</c:v>
                </c:pt>
                <c:pt idx="6">
                  <c:v>0.3983739837398374</c:v>
                </c:pt>
                <c:pt idx="7">
                  <c:v>0.4107142857142857</c:v>
                </c:pt>
                <c:pt idx="8">
                  <c:v>0.67567567567567566</c:v>
                </c:pt>
                <c:pt idx="9">
                  <c:v>0.7142857142857143</c:v>
                </c:pt>
                <c:pt idx="10">
                  <c:v>0.73333333333333328</c:v>
                </c:pt>
                <c:pt idx="11">
                  <c:v>0.77064220183486243</c:v>
                </c:pt>
                <c:pt idx="12">
                  <c:v>0.7857142857142857</c:v>
                </c:pt>
                <c:pt idx="13">
                  <c:v>0.78671328671328666</c:v>
                </c:pt>
                <c:pt idx="14">
                  <c:v>0.92241379310344829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2-4AAF-A070-B112ED0EA884}"/>
            </c:ext>
          </c:extLst>
        </c:ser>
        <c:ser>
          <c:idx val="2"/>
          <c:order val="2"/>
          <c:tx>
            <c:strRef>
              <c:f>Malå!$D$63</c:f>
              <c:strCache>
                <c:ptCount val="1"/>
                <c:pt idx="0">
                  <c:v>Andel kvinnor länet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Malå!$A$64:$A$79</c:f>
              <c:strCache>
                <c:ptCount val="16"/>
                <c:pt idx="0">
                  <c:v>00 okänd verksamhet</c:v>
                </c:pt>
                <c:pt idx="1">
                  <c:v>P utbildning </c:v>
                </c:pt>
                <c:pt idx="2">
                  <c:v>Q vård och omsorg; sociala tjänster</c:v>
                </c:pt>
                <c:pt idx="3">
                  <c:v>K finans- och försäkringsverksamhet</c:v>
                </c:pt>
                <c:pt idx="4">
                  <c:v>I hotell- och restaurangverksamhet</c:v>
                </c:pt>
                <c:pt idx="5">
                  <c:v>O offentlig förvaltning och försvar</c:v>
                </c:pt>
                <c:pt idx="6">
                  <c:v>G handel</c:v>
                </c:pt>
                <c:pt idx="7">
                  <c:v>R+S+T+U kulturella och personliga tjänster m.m.</c:v>
                </c:pt>
                <c:pt idx="8">
                  <c:v>M+N företagstjänster</c:v>
                </c:pt>
                <c:pt idx="9">
                  <c:v>L fastighetsverksamhet</c:v>
                </c:pt>
                <c:pt idx="10">
                  <c:v>J information och kommunikation</c:v>
                </c:pt>
                <c:pt idx="11">
                  <c:v>A jordbruk, skogsbruk och fiske</c:v>
                </c:pt>
                <c:pt idx="12">
                  <c:v>H transport och magasinering</c:v>
                </c:pt>
                <c:pt idx="13">
                  <c:v>B+C tillverkning och utvinning</c:v>
                </c:pt>
                <c:pt idx="14">
                  <c:v>F byggverksamhet</c:v>
                </c:pt>
                <c:pt idx="15">
                  <c:v>D+E energiförsörjning; miljöverksamhet</c:v>
                </c:pt>
              </c:strCache>
            </c:strRef>
          </c:cat>
          <c:val>
            <c:numRef>
              <c:f>Malå!$D$64:$D$79</c:f>
              <c:numCache>
                <c:formatCode>0%</c:formatCode>
                <c:ptCount val="16"/>
                <c:pt idx="0">
                  <c:v>0.54463615903975993</c:v>
                </c:pt>
                <c:pt idx="1">
                  <c:v>0.69575693464974142</c:v>
                </c:pt>
                <c:pt idx="2">
                  <c:v>0.76566222845129639</c:v>
                </c:pt>
                <c:pt idx="3">
                  <c:v>0.49284253578732107</c:v>
                </c:pt>
                <c:pt idx="4">
                  <c:v>0.55012919896640822</c:v>
                </c:pt>
                <c:pt idx="5">
                  <c:v>0.59197012138188609</c:v>
                </c:pt>
                <c:pt idx="6">
                  <c:v>0.45709377684079017</c:v>
                </c:pt>
                <c:pt idx="7">
                  <c:v>0.57277992277992273</c:v>
                </c:pt>
                <c:pt idx="8">
                  <c:v>0.39974538510502866</c:v>
                </c:pt>
                <c:pt idx="9">
                  <c:v>0.37035150280183393</c:v>
                </c:pt>
                <c:pt idx="10">
                  <c:v>0.2327485380116959</c:v>
                </c:pt>
                <c:pt idx="11">
                  <c:v>0.22561665535188957</c:v>
                </c:pt>
                <c:pt idx="12">
                  <c:v>0.17841409691629956</c:v>
                </c:pt>
                <c:pt idx="13">
                  <c:v>0.18535453943008615</c:v>
                </c:pt>
                <c:pt idx="14">
                  <c:v>7.9313496496394839E-2</c:v>
                </c:pt>
                <c:pt idx="15">
                  <c:v>0.28827818283791362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2-4AAF-A070-B112ED0EA884}"/>
            </c:ext>
          </c:extLst>
        </c:ser>
        <c:ser>
          <c:idx val="3"/>
          <c:order val="3"/>
          <c:tx>
            <c:strRef>
              <c:f>Malå!$E$63</c:f>
              <c:strCache>
                <c:ptCount val="1"/>
                <c:pt idx="0">
                  <c:v>Andel män länet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Malå!$A$64:$A$79</c:f>
              <c:strCache>
                <c:ptCount val="16"/>
                <c:pt idx="0">
                  <c:v>00 okänd verksamhet</c:v>
                </c:pt>
                <c:pt idx="1">
                  <c:v>P utbildning </c:v>
                </c:pt>
                <c:pt idx="2">
                  <c:v>Q vård och omsorg; sociala tjänster</c:v>
                </c:pt>
                <c:pt idx="3">
                  <c:v>K finans- och försäkringsverksamhet</c:v>
                </c:pt>
                <c:pt idx="4">
                  <c:v>I hotell- och restaurangverksamhet</c:v>
                </c:pt>
                <c:pt idx="5">
                  <c:v>O offentlig förvaltning och försvar</c:v>
                </c:pt>
                <c:pt idx="6">
                  <c:v>G handel</c:v>
                </c:pt>
                <c:pt idx="7">
                  <c:v>R+S+T+U kulturella och personliga tjänster m.m.</c:v>
                </c:pt>
                <c:pt idx="8">
                  <c:v>M+N företagstjänster</c:v>
                </c:pt>
                <c:pt idx="9">
                  <c:v>L fastighetsverksamhet</c:v>
                </c:pt>
                <c:pt idx="10">
                  <c:v>J information och kommunikation</c:v>
                </c:pt>
                <c:pt idx="11">
                  <c:v>A jordbruk, skogsbruk och fiske</c:v>
                </c:pt>
                <c:pt idx="12">
                  <c:v>H transport och magasinering</c:v>
                </c:pt>
                <c:pt idx="13">
                  <c:v>B+C tillverkning och utvinning</c:v>
                </c:pt>
                <c:pt idx="14">
                  <c:v>F byggverksamhet</c:v>
                </c:pt>
                <c:pt idx="15">
                  <c:v>D+E energiförsörjning; miljöverksamhet</c:v>
                </c:pt>
              </c:strCache>
            </c:strRef>
          </c:cat>
          <c:val>
            <c:numRef>
              <c:f>Malå!$E$64:$E$79</c:f>
              <c:numCache>
                <c:formatCode>0%</c:formatCode>
                <c:ptCount val="16"/>
                <c:pt idx="0">
                  <c:v>0.45536384096024007</c:v>
                </c:pt>
                <c:pt idx="1">
                  <c:v>0.30424306535025858</c:v>
                </c:pt>
                <c:pt idx="2">
                  <c:v>0.23433777154870358</c:v>
                </c:pt>
                <c:pt idx="3">
                  <c:v>0.50715746421267893</c:v>
                </c:pt>
                <c:pt idx="4">
                  <c:v>0.44987080103359173</c:v>
                </c:pt>
                <c:pt idx="5">
                  <c:v>0.40802987861811391</c:v>
                </c:pt>
                <c:pt idx="6">
                  <c:v>0.54290622315920978</c:v>
                </c:pt>
                <c:pt idx="7">
                  <c:v>0.42722007722007721</c:v>
                </c:pt>
                <c:pt idx="8">
                  <c:v>0.60025461489497134</c:v>
                </c:pt>
                <c:pt idx="9">
                  <c:v>0.62964849719816607</c:v>
                </c:pt>
                <c:pt idx="10">
                  <c:v>0.76725146198830407</c:v>
                </c:pt>
                <c:pt idx="11">
                  <c:v>0.77438334464811043</c:v>
                </c:pt>
                <c:pt idx="12">
                  <c:v>0.82158590308370039</c:v>
                </c:pt>
                <c:pt idx="13">
                  <c:v>0.81464546056991383</c:v>
                </c:pt>
                <c:pt idx="14">
                  <c:v>0.92068650350360515</c:v>
                </c:pt>
                <c:pt idx="15">
                  <c:v>0.71172181716208638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02-4AAF-A070-B112ED0EA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2715136"/>
        <c:axId val="772719072"/>
      </c:barChart>
      <c:catAx>
        <c:axId val="7727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2719072"/>
        <c:crosses val="autoZero"/>
        <c:auto val="1"/>
        <c:lblAlgn val="ctr"/>
        <c:lblOffset val="100"/>
        <c:noMultiLvlLbl val="0"/>
      </c:catAx>
      <c:valAx>
        <c:axId val="77271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27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2019-02-26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3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Behöriga till gymnasiet: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grundskolan år t och som var folkbokförda i regionen vid utgången av år t och hade behörighet till gymnasiet (fr.o.m. 2011 behörighet till minst ett nationellt program, se mer information nedan). Nämnaren består av personer som slutade grundskolan år t och som var folkbokförda i regionen vid utgången av år t.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en elev ska vara behörig till ett nationellt yrkesprogram krävs godkänt i ämnena svenska/svenska som andra språk, engelska och matematik samt ytterligare betyg i fem ämnen, det vill säga totalt åtta.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Behöriga till högskolan:</a:t>
            </a:r>
          </a:p>
          <a:p>
            <a:endParaRPr lang="sv-SE" dirty="0"/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gymnasiet år t och som var folkbokförda i regionen vid utgången av år t och hade behörighet till högskolan. Nämnaren består av personer som slutade gymnasiet år t och som var folkbokförda i regionen vid utgången av år t. Fr.o.m. 2010 avser folkbokföring och vistelsetid utgången av år t-1. År 2014 var det första året då studenter tog examen enligt den nya läroplanen GY 2011.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Lägg till behörgihet2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49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~100 % innebär</a:t>
            </a:r>
            <a:r>
              <a:rPr lang="sv-SE" sz="1200" baseline="0" dirty="0"/>
              <a:t> att det är 1-4 ej behöriga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06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Ansökningar till högskola per kommun finns ej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24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92215"/>
            <a:ext cx="7886700" cy="459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90988"/>
            <a:ext cx="6858000" cy="459002"/>
          </a:xfrm>
          <a:solidFill>
            <a:srgbClr val="62269E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44738"/>
            <a:ext cx="6858000" cy="459000"/>
          </a:xfrm>
          <a:solidFill>
            <a:srgbClr val="77777A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398488"/>
            <a:ext cx="6858000" cy="459002"/>
          </a:xfrm>
          <a:solidFill>
            <a:srgbClr val="CB2B9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66800"/>
            <a:ext cx="6858000" cy="459000"/>
          </a:xfrm>
          <a:solidFill>
            <a:srgbClr val="64CBC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270975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2269E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 </a:t>
            </a:r>
          </a:p>
        </p:txBody>
      </p:sp>
    </p:spTree>
    <p:extLst>
      <p:ext uri="{BB962C8B-B14F-4D97-AF65-F5344CB8AC3E}">
        <p14:creationId xmlns:p14="http://schemas.microsoft.com/office/powerpoint/2010/main" val="21029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bl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64CBC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9219"/>
            <a:ext cx="5133294" cy="26551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3482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li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1500">
                <a:latin typeface="+mj-lt"/>
              </a:defRPr>
            </a:lvl1pPr>
            <a:lvl2pPr marL="257175" indent="0">
              <a:buNone/>
              <a:defRPr sz="1200">
                <a:latin typeface="+mj-lt"/>
              </a:defRPr>
            </a:lvl2pPr>
            <a:lvl3pPr marL="514350" indent="0">
              <a:buNone/>
              <a:defRPr sz="1200">
                <a:latin typeface="+mj-lt"/>
              </a:defRPr>
            </a:lvl3pPr>
            <a:lvl4pPr marL="771525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46200"/>
            <a:ext cx="7886700" cy="288698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459000"/>
          </a:xfrm>
          <a:solidFill>
            <a:srgbClr val="7030A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76169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77777A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16064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gr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7777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/>
            </a:lvl1pPr>
            <a:lvl5pPr marL="10287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1054"/>
            <a:ext cx="5132785" cy="27384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0600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CB2B9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99652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rosa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CB2B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356375"/>
            <a:ext cx="5133295" cy="27265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696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4CBC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8845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nummer">
            <a:extLst>
              <a:ext uri="{FF2B5EF4-FFF2-40B4-BE49-F238E27FC236}">
                <a16:creationId xmlns:a16="http://schemas.microsoft.com/office/drawing/2014/main" id="{C8AB1F27-77EF-0E40-AD90-95A56DC981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FC9-85E4-F344-A705-63C6D66670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199281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70707A7B-0111-2145-A642-CDEDBFE55890}"/>
              </a:ext>
            </a:extLst>
          </p:cNvPr>
          <p:cNvSpPr txBox="1">
            <a:spLocks/>
          </p:cNvSpPr>
          <p:nvPr/>
        </p:nvSpPr>
        <p:spPr>
          <a:xfrm>
            <a:off x="719930" y="1576238"/>
            <a:ext cx="7704139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0A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6000" dirty="0">
                <a:solidFill>
                  <a:schemeClr val="bg1"/>
                </a:solidFill>
              </a:rPr>
              <a:t>Malå</a:t>
            </a:r>
          </a:p>
        </p:txBody>
      </p:sp>
    </p:spTree>
    <p:extLst>
      <p:ext uri="{BB962C8B-B14F-4D97-AF65-F5344CB8AC3E}">
        <p14:creationId xmlns:p14="http://schemas.microsoft.com/office/powerpoint/2010/main" val="22870300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29BEE-E32E-4B79-82A4-7302C3B0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123"/>
            <a:ext cx="7886699" cy="589722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anställda per yrkesområde i Malå samt Malås andel av yrkesområdet i länet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05ABBFD-6A65-FE48-9987-977FF6599AE5}"/>
              </a:ext>
            </a:extLst>
          </p:cNvPr>
          <p:cNvSpPr txBox="1"/>
          <p:nvPr/>
        </p:nvSpPr>
        <p:spPr>
          <a:xfrm>
            <a:off x="595311" y="4451003"/>
            <a:ext cx="42243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Flest antal förvärvsarbetande finns i Malå inom yrkesområdet service-, omsorg- och försäljningsyrken samt maskinell tillverkning och transport m.m.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FF5CD2E-27EF-EE4D-8BC9-4513F9445929}"/>
              </a:ext>
            </a:extLst>
          </p:cNvPr>
          <p:cNvSpPr txBox="1"/>
          <p:nvPr/>
        </p:nvSpPr>
        <p:spPr>
          <a:xfrm>
            <a:off x="4926806" y="4417518"/>
            <a:ext cx="422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andel av de förvärvsarbetande i Malå relativt länet finns inom inom maskinell tillverkning och transport m.m.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804A71-F8B3-6941-B5D1-F5782D8C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0" y="767556"/>
            <a:ext cx="4625881" cy="36576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D25E222-1B1B-CC4A-9535-5C1FAE12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38" y="1118957"/>
            <a:ext cx="4149062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8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9BF30-4684-451D-9C35-29869590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De största yrkesgrupperna i Malå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B12DAFA0-1C87-5C40-BD0D-C50965E7FC4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1" y="1079947"/>
          <a:ext cx="5132788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Yrkesgrupp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Malå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(länet)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Lastbils- och busschaufförer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140 (2932)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89 % (92%)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11% (8%)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Undersköterskor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100 (5667)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5 % (11%)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95% (89%)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Grundskollärare , fritidspedagoger och</a:t>
                      </a:r>
                      <a:r>
                        <a:rPr lang="sv-SE" sz="1100" baseline="0" dirty="0"/>
                        <a:t> förskollärare</a:t>
                      </a:r>
                      <a:endParaRPr lang="sv-SE" sz="1100" dirty="0"/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94 (5573)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12 % (20%)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88% (80%)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sz="1100" dirty="0"/>
                        <a:t>Processoperatörer, trä- och pappersindustri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78 (891)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86 % (89%)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14% (11%)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Vårdbiträden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59 (3258)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34 % (25%)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66% (75%)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0EC76BAF-C5FB-EE4D-8454-EDCA775A254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896654" y="1389782"/>
            <a:ext cx="2618695" cy="15760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25" dirty="0"/>
              <a:t>Bland de 5 största yrkesgrupperna domineras 3 av kvinnor. I 2 av dessa yrkesområden är andelen kvinnor något större i Malå relativt länet. </a:t>
            </a:r>
          </a:p>
          <a:p>
            <a:r>
              <a:rPr lang="sv-SE" sz="1125" dirty="0"/>
              <a:t>De 2 yrkesgrupper som domineras av män har en andel som motsvarar könsfördelningen i länet. </a:t>
            </a:r>
          </a:p>
        </p:txBody>
      </p:sp>
    </p:spTree>
    <p:extLst>
      <p:ext uri="{BB962C8B-B14F-4D97-AF65-F5344CB8AC3E}">
        <p14:creationId xmlns:p14="http://schemas.microsoft.com/office/powerpoint/2010/main" val="43292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7B7AD-B410-4A0E-B130-195BD864D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Kompetensförsörjning</a:t>
            </a:r>
          </a:p>
        </p:txBody>
      </p:sp>
    </p:spTree>
    <p:extLst>
      <p:ext uri="{BB962C8B-B14F-4D97-AF65-F5344CB8AC3E}">
        <p14:creationId xmlns:p14="http://schemas.microsoft.com/office/powerpoint/2010/main" val="150510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C1855-8182-D94C-891B-9DE7A8ED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233"/>
            <a:ext cx="7886699" cy="607613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förvärvsarbetande i Malå 2017 och antal pensionsavgångar bland dessa fram till 2037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F77B21-40C2-7749-997F-F0625348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82" y="1049775"/>
            <a:ext cx="6127475" cy="36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A1F462-85BE-40BB-A8D7-2363915E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18"/>
            <a:ext cx="6220445" cy="572528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5 största yrkena 2017 och pensionsavgångar i yrkena </a:t>
            </a:r>
            <a:br>
              <a:rPr lang="sv-SE" sz="2000" dirty="0"/>
            </a:br>
            <a:r>
              <a:rPr lang="sv-SE" sz="2000" dirty="0"/>
              <a:t>fram till 2037 i Malå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18C27B-3AFD-AA44-A042-644D4C03A838}"/>
              </a:ext>
            </a:extLst>
          </p:cNvPr>
          <p:cNvSpPr txBox="1"/>
          <p:nvPr/>
        </p:nvSpPr>
        <p:spPr>
          <a:xfrm>
            <a:off x="1067357" y="1168393"/>
            <a:ext cx="342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män i Malå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EDFD532-6849-B242-8ECF-CCAF55C9F9B1}"/>
              </a:ext>
            </a:extLst>
          </p:cNvPr>
          <p:cNvSpPr txBox="1"/>
          <p:nvPr/>
        </p:nvSpPr>
        <p:spPr>
          <a:xfrm>
            <a:off x="5265223" y="1168393"/>
            <a:ext cx="342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kvinnor i Malå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40E0A29-C93F-C94B-B67B-0DDC2FDFB509}"/>
              </a:ext>
            </a:extLst>
          </p:cNvPr>
          <p:cNvSpPr txBox="1"/>
          <p:nvPr/>
        </p:nvSpPr>
        <p:spPr>
          <a:xfrm>
            <a:off x="1344881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process- och maskinoperatörer </a:t>
            </a:r>
            <a:r>
              <a:rPr lang="sv-SE" sz="1350"/>
              <a:t>där 60 </a:t>
            </a:r>
            <a:r>
              <a:rPr lang="sv-SE" sz="1350" dirty="0"/>
              <a:t>% av antalet förvärvsarbetande lämnar.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940BA0-36F8-4549-85FF-FC8B7986CAF3}"/>
              </a:ext>
            </a:extLst>
          </p:cNvPr>
          <p:cNvSpPr txBox="1"/>
          <p:nvPr/>
        </p:nvSpPr>
        <p:spPr>
          <a:xfrm>
            <a:off x="5196227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kontorsassistenter och sekreterare där 58 % av antalet förvärvsarbetande lämnar.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14084B-0A73-6749-AE32-E0B9215B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40" y="1890465"/>
            <a:ext cx="4086225" cy="2476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8202792-447A-4D80-8687-271B03F51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650" y="1834754"/>
            <a:ext cx="4092179" cy="2495551"/>
            <a:chOff x="528" y="1541"/>
            <a:chExt cx="3437" cy="209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B253088-061D-4926-951A-07382170D0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1542"/>
              <a:ext cx="3432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E6E58FD7-D046-44C6-BFD9-7D54556F6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541"/>
              <a:ext cx="3437" cy="2096"/>
              <a:chOff x="528" y="1541"/>
              <a:chExt cx="3437" cy="2096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C4FAB41F-41C0-412B-A069-E62B4E88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541"/>
                <a:ext cx="3437" cy="2087"/>
              </a:xfrm>
              <a:custGeom>
                <a:avLst/>
                <a:gdLst>
                  <a:gd name="T0" fmla="*/ 0 w 5719"/>
                  <a:gd name="T1" fmla="*/ 0 h 3466"/>
                  <a:gd name="T2" fmla="*/ 0 w 5719"/>
                  <a:gd name="T3" fmla="*/ 0 h 3466"/>
                  <a:gd name="T4" fmla="*/ 5719 w 5719"/>
                  <a:gd name="T5" fmla="*/ 0 h 3466"/>
                  <a:gd name="T6" fmla="*/ 5719 w 5719"/>
                  <a:gd name="T7" fmla="*/ 3466 h 3466"/>
                  <a:gd name="T8" fmla="*/ 0 w 5719"/>
                  <a:gd name="T9" fmla="*/ 3466 h 3466"/>
                  <a:gd name="T10" fmla="*/ 0 w 5719"/>
                  <a:gd name="T11" fmla="*/ 0 h 3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9" h="3466">
                    <a:moveTo>
                      <a:pt x="0" y="0"/>
                    </a:moveTo>
                    <a:lnTo>
                      <a:pt x="0" y="0"/>
                    </a:lnTo>
                    <a:lnTo>
                      <a:pt x="5719" y="0"/>
                    </a:lnTo>
                    <a:lnTo>
                      <a:pt x="5719" y="3466"/>
                    </a:lnTo>
                    <a:lnTo>
                      <a:pt x="0" y="34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350" dirty="0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155C73F5-2BF4-48BB-9C32-0BF657A87D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4" y="1774"/>
                <a:ext cx="2644" cy="1219"/>
              </a:xfrm>
              <a:custGeom>
                <a:avLst/>
                <a:gdLst>
                  <a:gd name="T0" fmla="*/ 0 w 4400"/>
                  <a:gd name="T1" fmla="*/ 0 h 2026"/>
                  <a:gd name="T2" fmla="*/ 0 w 4400"/>
                  <a:gd name="T3" fmla="*/ 0 h 2026"/>
                  <a:gd name="T4" fmla="*/ 240 w 4400"/>
                  <a:gd name="T5" fmla="*/ 0 h 2026"/>
                  <a:gd name="T6" fmla="*/ 240 w 4400"/>
                  <a:gd name="T7" fmla="*/ 2026 h 2026"/>
                  <a:gd name="T8" fmla="*/ 0 w 4400"/>
                  <a:gd name="T9" fmla="*/ 2026 h 2026"/>
                  <a:gd name="T10" fmla="*/ 0 w 4400"/>
                  <a:gd name="T11" fmla="*/ 0 h 2026"/>
                  <a:gd name="T12" fmla="*/ 1040 w 4400"/>
                  <a:gd name="T13" fmla="*/ 946 h 2026"/>
                  <a:gd name="T14" fmla="*/ 1040 w 4400"/>
                  <a:gd name="T15" fmla="*/ 946 h 2026"/>
                  <a:gd name="T16" fmla="*/ 1280 w 4400"/>
                  <a:gd name="T17" fmla="*/ 946 h 2026"/>
                  <a:gd name="T18" fmla="*/ 1280 w 4400"/>
                  <a:gd name="T19" fmla="*/ 2026 h 2026"/>
                  <a:gd name="T20" fmla="*/ 1040 w 4400"/>
                  <a:gd name="T21" fmla="*/ 2026 h 2026"/>
                  <a:gd name="T22" fmla="*/ 1040 w 4400"/>
                  <a:gd name="T23" fmla="*/ 946 h 2026"/>
                  <a:gd name="T24" fmla="*/ 2080 w 4400"/>
                  <a:gd name="T25" fmla="*/ 1333 h 2026"/>
                  <a:gd name="T26" fmla="*/ 2080 w 4400"/>
                  <a:gd name="T27" fmla="*/ 1333 h 2026"/>
                  <a:gd name="T28" fmla="*/ 2320 w 4400"/>
                  <a:gd name="T29" fmla="*/ 1333 h 2026"/>
                  <a:gd name="T30" fmla="*/ 2320 w 4400"/>
                  <a:gd name="T31" fmla="*/ 2026 h 2026"/>
                  <a:gd name="T32" fmla="*/ 2080 w 4400"/>
                  <a:gd name="T33" fmla="*/ 2026 h 2026"/>
                  <a:gd name="T34" fmla="*/ 2080 w 4400"/>
                  <a:gd name="T35" fmla="*/ 1333 h 2026"/>
                  <a:gd name="T36" fmla="*/ 3120 w 4400"/>
                  <a:gd name="T37" fmla="*/ 1640 h 2026"/>
                  <a:gd name="T38" fmla="*/ 3120 w 4400"/>
                  <a:gd name="T39" fmla="*/ 1640 h 2026"/>
                  <a:gd name="T40" fmla="*/ 3360 w 4400"/>
                  <a:gd name="T41" fmla="*/ 1640 h 2026"/>
                  <a:gd name="T42" fmla="*/ 3360 w 4400"/>
                  <a:gd name="T43" fmla="*/ 2026 h 2026"/>
                  <a:gd name="T44" fmla="*/ 3120 w 4400"/>
                  <a:gd name="T45" fmla="*/ 2026 h 2026"/>
                  <a:gd name="T46" fmla="*/ 3120 w 4400"/>
                  <a:gd name="T47" fmla="*/ 1640 h 2026"/>
                  <a:gd name="T48" fmla="*/ 4160 w 4400"/>
                  <a:gd name="T49" fmla="*/ 1653 h 2026"/>
                  <a:gd name="T50" fmla="*/ 4160 w 4400"/>
                  <a:gd name="T51" fmla="*/ 1653 h 2026"/>
                  <a:gd name="T52" fmla="*/ 4400 w 4400"/>
                  <a:gd name="T53" fmla="*/ 1653 h 2026"/>
                  <a:gd name="T54" fmla="*/ 4400 w 4400"/>
                  <a:gd name="T55" fmla="*/ 2026 h 2026"/>
                  <a:gd name="T56" fmla="*/ 4160 w 4400"/>
                  <a:gd name="T57" fmla="*/ 2026 h 2026"/>
                  <a:gd name="T58" fmla="*/ 4160 w 4400"/>
                  <a:gd name="T59" fmla="*/ 1653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0" h="2026">
                    <a:moveTo>
                      <a:pt x="0" y="0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2026"/>
                    </a:lnTo>
                    <a:lnTo>
                      <a:pt x="0" y="2026"/>
                    </a:lnTo>
                    <a:lnTo>
                      <a:pt x="0" y="0"/>
                    </a:lnTo>
                    <a:close/>
                    <a:moveTo>
                      <a:pt x="1040" y="946"/>
                    </a:moveTo>
                    <a:lnTo>
                      <a:pt x="1040" y="946"/>
                    </a:lnTo>
                    <a:lnTo>
                      <a:pt x="1280" y="946"/>
                    </a:lnTo>
                    <a:lnTo>
                      <a:pt x="1280" y="2026"/>
                    </a:lnTo>
                    <a:lnTo>
                      <a:pt x="1040" y="2026"/>
                    </a:lnTo>
                    <a:lnTo>
                      <a:pt x="1040" y="946"/>
                    </a:lnTo>
                    <a:close/>
                    <a:moveTo>
                      <a:pt x="2080" y="1333"/>
                    </a:moveTo>
                    <a:lnTo>
                      <a:pt x="2080" y="1333"/>
                    </a:lnTo>
                    <a:lnTo>
                      <a:pt x="2320" y="1333"/>
                    </a:lnTo>
                    <a:lnTo>
                      <a:pt x="2320" y="2026"/>
                    </a:lnTo>
                    <a:lnTo>
                      <a:pt x="2080" y="2026"/>
                    </a:lnTo>
                    <a:lnTo>
                      <a:pt x="2080" y="1333"/>
                    </a:lnTo>
                    <a:close/>
                    <a:moveTo>
                      <a:pt x="3120" y="1640"/>
                    </a:moveTo>
                    <a:lnTo>
                      <a:pt x="3120" y="1640"/>
                    </a:lnTo>
                    <a:lnTo>
                      <a:pt x="3360" y="1640"/>
                    </a:lnTo>
                    <a:lnTo>
                      <a:pt x="3360" y="2026"/>
                    </a:lnTo>
                    <a:lnTo>
                      <a:pt x="3120" y="2026"/>
                    </a:lnTo>
                    <a:lnTo>
                      <a:pt x="3120" y="1640"/>
                    </a:lnTo>
                    <a:close/>
                    <a:moveTo>
                      <a:pt x="4160" y="1653"/>
                    </a:moveTo>
                    <a:lnTo>
                      <a:pt x="4160" y="1653"/>
                    </a:lnTo>
                    <a:lnTo>
                      <a:pt x="4400" y="1653"/>
                    </a:lnTo>
                    <a:lnTo>
                      <a:pt x="4400" y="2026"/>
                    </a:lnTo>
                    <a:lnTo>
                      <a:pt x="4160" y="2026"/>
                    </a:lnTo>
                    <a:lnTo>
                      <a:pt x="4160" y="1653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350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722E4493-4F32-415A-8085-815125298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0" y="2536"/>
                <a:ext cx="2644" cy="457"/>
              </a:xfrm>
              <a:custGeom>
                <a:avLst/>
                <a:gdLst>
                  <a:gd name="T0" fmla="*/ 0 w 4400"/>
                  <a:gd name="T1" fmla="*/ 0 h 760"/>
                  <a:gd name="T2" fmla="*/ 0 w 4400"/>
                  <a:gd name="T3" fmla="*/ 0 h 760"/>
                  <a:gd name="T4" fmla="*/ 240 w 4400"/>
                  <a:gd name="T5" fmla="*/ 0 h 760"/>
                  <a:gd name="T6" fmla="*/ 240 w 4400"/>
                  <a:gd name="T7" fmla="*/ 760 h 760"/>
                  <a:gd name="T8" fmla="*/ 0 w 4400"/>
                  <a:gd name="T9" fmla="*/ 760 h 760"/>
                  <a:gd name="T10" fmla="*/ 0 w 4400"/>
                  <a:gd name="T11" fmla="*/ 0 h 760"/>
                  <a:gd name="T12" fmla="*/ 1040 w 4400"/>
                  <a:gd name="T13" fmla="*/ 120 h 760"/>
                  <a:gd name="T14" fmla="*/ 1040 w 4400"/>
                  <a:gd name="T15" fmla="*/ 120 h 760"/>
                  <a:gd name="T16" fmla="*/ 1280 w 4400"/>
                  <a:gd name="T17" fmla="*/ 120 h 760"/>
                  <a:gd name="T18" fmla="*/ 1280 w 4400"/>
                  <a:gd name="T19" fmla="*/ 760 h 760"/>
                  <a:gd name="T20" fmla="*/ 1040 w 4400"/>
                  <a:gd name="T21" fmla="*/ 760 h 760"/>
                  <a:gd name="T22" fmla="*/ 1040 w 4400"/>
                  <a:gd name="T23" fmla="*/ 120 h 760"/>
                  <a:gd name="T24" fmla="*/ 2080 w 4400"/>
                  <a:gd name="T25" fmla="*/ 467 h 760"/>
                  <a:gd name="T26" fmla="*/ 2080 w 4400"/>
                  <a:gd name="T27" fmla="*/ 467 h 760"/>
                  <a:gd name="T28" fmla="*/ 2320 w 4400"/>
                  <a:gd name="T29" fmla="*/ 467 h 760"/>
                  <a:gd name="T30" fmla="*/ 2320 w 4400"/>
                  <a:gd name="T31" fmla="*/ 760 h 760"/>
                  <a:gd name="T32" fmla="*/ 2080 w 4400"/>
                  <a:gd name="T33" fmla="*/ 760 h 760"/>
                  <a:gd name="T34" fmla="*/ 2080 w 4400"/>
                  <a:gd name="T35" fmla="*/ 467 h 760"/>
                  <a:gd name="T36" fmla="*/ 3120 w 4400"/>
                  <a:gd name="T37" fmla="*/ 680 h 760"/>
                  <a:gd name="T38" fmla="*/ 3120 w 4400"/>
                  <a:gd name="T39" fmla="*/ 680 h 760"/>
                  <a:gd name="T40" fmla="*/ 3360 w 4400"/>
                  <a:gd name="T41" fmla="*/ 680 h 760"/>
                  <a:gd name="T42" fmla="*/ 3360 w 4400"/>
                  <a:gd name="T43" fmla="*/ 760 h 760"/>
                  <a:gd name="T44" fmla="*/ 3120 w 4400"/>
                  <a:gd name="T45" fmla="*/ 760 h 760"/>
                  <a:gd name="T46" fmla="*/ 3120 w 4400"/>
                  <a:gd name="T47" fmla="*/ 680 h 760"/>
                  <a:gd name="T48" fmla="*/ 4160 w 4400"/>
                  <a:gd name="T49" fmla="*/ 560 h 760"/>
                  <a:gd name="T50" fmla="*/ 4160 w 4400"/>
                  <a:gd name="T51" fmla="*/ 560 h 760"/>
                  <a:gd name="T52" fmla="*/ 4400 w 4400"/>
                  <a:gd name="T53" fmla="*/ 560 h 760"/>
                  <a:gd name="T54" fmla="*/ 4400 w 4400"/>
                  <a:gd name="T55" fmla="*/ 760 h 760"/>
                  <a:gd name="T56" fmla="*/ 4160 w 4400"/>
                  <a:gd name="T57" fmla="*/ 760 h 760"/>
                  <a:gd name="T58" fmla="*/ 4160 w 4400"/>
                  <a:gd name="T59" fmla="*/ 5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0" h="760">
                    <a:moveTo>
                      <a:pt x="0" y="0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760"/>
                    </a:lnTo>
                    <a:lnTo>
                      <a:pt x="0" y="760"/>
                    </a:lnTo>
                    <a:lnTo>
                      <a:pt x="0" y="0"/>
                    </a:lnTo>
                    <a:close/>
                    <a:moveTo>
                      <a:pt x="1040" y="120"/>
                    </a:moveTo>
                    <a:lnTo>
                      <a:pt x="1040" y="120"/>
                    </a:lnTo>
                    <a:lnTo>
                      <a:pt x="1280" y="120"/>
                    </a:lnTo>
                    <a:lnTo>
                      <a:pt x="1280" y="760"/>
                    </a:lnTo>
                    <a:lnTo>
                      <a:pt x="1040" y="760"/>
                    </a:lnTo>
                    <a:lnTo>
                      <a:pt x="1040" y="120"/>
                    </a:lnTo>
                    <a:close/>
                    <a:moveTo>
                      <a:pt x="2080" y="467"/>
                    </a:moveTo>
                    <a:lnTo>
                      <a:pt x="2080" y="467"/>
                    </a:lnTo>
                    <a:lnTo>
                      <a:pt x="2320" y="467"/>
                    </a:lnTo>
                    <a:lnTo>
                      <a:pt x="2320" y="760"/>
                    </a:lnTo>
                    <a:lnTo>
                      <a:pt x="2080" y="760"/>
                    </a:lnTo>
                    <a:lnTo>
                      <a:pt x="2080" y="467"/>
                    </a:lnTo>
                    <a:close/>
                    <a:moveTo>
                      <a:pt x="3120" y="680"/>
                    </a:moveTo>
                    <a:lnTo>
                      <a:pt x="3120" y="680"/>
                    </a:lnTo>
                    <a:lnTo>
                      <a:pt x="3360" y="680"/>
                    </a:lnTo>
                    <a:lnTo>
                      <a:pt x="3360" y="760"/>
                    </a:lnTo>
                    <a:lnTo>
                      <a:pt x="3120" y="760"/>
                    </a:lnTo>
                    <a:lnTo>
                      <a:pt x="3120" y="680"/>
                    </a:lnTo>
                    <a:close/>
                    <a:moveTo>
                      <a:pt x="4160" y="560"/>
                    </a:moveTo>
                    <a:lnTo>
                      <a:pt x="4160" y="560"/>
                    </a:lnTo>
                    <a:lnTo>
                      <a:pt x="4400" y="560"/>
                    </a:lnTo>
                    <a:lnTo>
                      <a:pt x="4400" y="760"/>
                    </a:lnTo>
                    <a:lnTo>
                      <a:pt x="4160" y="760"/>
                    </a:lnTo>
                    <a:lnTo>
                      <a:pt x="4160" y="56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350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1417C69-B6E3-4A2E-953E-1B873C690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2990"/>
                <a:ext cx="3125" cy="0"/>
              </a:xfrm>
              <a:custGeom>
                <a:avLst/>
                <a:gdLst>
                  <a:gd name="T0" fmla="*/ 0 w 5201"/>
                  <a:gd name="T1" fmla="*/ 0 w 5201"/>
                  <a:gd name="T2" fmla="*/ 5201 w 52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01">
                    <a:moveTo>
                      <a:pt x="0" y="0"/>
                    </a:moveTo>
                    <a:lnTo>
                      <a:pt x="0" y="0"/>
                    </a:lnTo>
                    <a:lnTo>
                      <a:pt x="5201" y="0"/>
                    </a:lnTo>
                  </a:path>
                </a:pathLst>
              </a:custGeom>
              <a:noFill/>
              <a:ln w="1270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350"/>
              </a:p>
            </p:txBody>
          </p:sp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id="{1DAAFA79-375B-41F5-BA53-A37E1F768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" y="2949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58C9AFB1-E9BA-47B1-A89A-6CBF9394A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796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2</a:t>
                </a:r>
                <a:endParaRPr lang="sv-SE" altLang="sv-SE" sz="1350"/>
              </a:p>
            </p:txBody>
          </p:sp>
          <p:sp>
            <p:nvSpPr>
              <p:cNvPr id="27" name="Rectangle 11">
                <a:extLst>
                  <a:ext uri="{FF2B5EF4-FFF2-40B4-BE49-F238E27FC236}">
                    <a16:creationId xmlns:a16="http://schemas.microsoft.com/office/drawing/2014/main" id="{94C7B6CD-5E2E-49D4-A444-C01C63ADC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796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id="{D527B398-A6E1-4897-881A-F40E3B808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644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4</a:t>
                </a:r>
                <a:endParaRPr lang="sv-SE" altLang="sv-SE" sz="1350"/>
              </a:p>
            </p:txBody>
          </p:sp>
          <p:sp>
            <p:nvSpPr>
              <p:cNvPr id="29" name="Rectangle 13">
                <a:extLst>
                  <a:ext uri="{FF2B5EF4-FFF2-40B4-BE49-F238E27FC236}">
                    <a16:creationId xmlns:a16="http://schemas.microsoft.com/office/drawing/2014/main" id="{DB4F36CA-3772-4D47-A3B5-B14D8B33F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644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818FB16B-2620-4CE0-8427-2D13546F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492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6</a:t>
                </a:r>
                <a:endParaRPr lang="sv-SE" altLang="sv-SE" sz="1350"/>
              </a:p>
            </p:txBody>
          </p:sp>
          <p:sp>
            <p:nvSpPr>
              <p:cNvPr id="31" name="Rectangle 15">
                <a:extLst>
                  <a:ext uri="{FF2B5EF4-FFF2-40B4-BE49-F238E27FC236}">
                    <a16:creationId xmlns:a16="http://schemas.microsoft.com/office/drawing/2014/main" id="{23FBB83D-63AE-4D89-B5B2-C065DF524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492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32" name="Rectangle 16">
                <a:extLst>
                  <a:ext uri="{FF2B5EF4-FFF2-40B4-BE49-F238E27FC236}">
                    <a16:creationId xmlns:a16="http://schemas.microsoft.com/office/drawing/2014/main" id="{29295973-7A61-4D3B-82A2-A0F8D1894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339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8</a:t>
                </a:r>
                <a:endParaRPr lang="sv-SE" altLang="sv-SE" sz="1350"/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B24B634B-37D1-4DA4-A75A-E5D7F5A75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339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34" name="Rectangle 18">
                <a:extLst>
                  <a:ext uri="{FF2B5EF4-FFF2-40B4-BE49-F238E27FC236}">
                    <a16:creationId xmlns:a16="http://schemas.microsoft.com/office/drawing/2014/main" id="{95B57CFC-48AB-4263-9A99-2244940F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186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1</a:t>
                </a:r>
                <a:endParaRPr lang="sv-SE" altLang="sv-SE" sz="1350"/>
              </a:p>
            </p:txBody>
          </p:sp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id="{EEFDB1F7-D995-457B-AC51-62427968A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186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:a16="http://schemas.microsoft.com/office/drawing/2014/main" id="{34520CBD-CEEF-4529-9A38-914CD0533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2186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9C122B5B-541A-4EA4-A5C6-E1319C793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034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1</a:t>
                </a:r>
                <a:endParaRPr lang="sv-SE" altLang="sv-SE" sz="1350"/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85FC3072-C20D-48BA-B8A3-EFBB51769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034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2</a:t>
                </a:r>
                <a:endParaRPr lang="sv-SE" altLang="sv-SE" sz="1350"/>
              </a:p>
            </p:txBody>
          </p:sp>
          <p:sp>
            <p:nvSpPr>
              <p:cNvPr id="39" name="Rectangle 23">
                <a:extLst>
                  <a:ext uri="{FF2B5EF4-FFF2-40B4-BE49-F238E27FC236}">
                    <a16:creationId xmlns:a16="http://schemas.microsoft.com/office/drawing/2014/main" id="{3A868DBE-80EB-4583-9A86-7A26FBB88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2034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40" name="Rectangle 24">
                <a:extLst>
                  <a:ext uri="{FF2B5EF4-FFF2-40B4-BE49-F238E27FC236}">
                    <a16:creationId xmlns:a16="http://schemas.microsoft.com/office/drawing/2014/main" id="{58F9A4B2-12A3-4D22-BDE0-1447EDE3E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81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1</a:t>
                </a:r>
                <a:endParaRPr lang="sv-SE" altLang="sv-SE" sz="1350"/>
              </a:p>
            </p:txBody>
          </p:sp>
          <p:sp>
            <p:nvSpPr>
              <p:cNvPr id="41" name="Rectangle 25">
                <a:extLst>
                  <a:ext uri="{FF2B5EF4-FFF2-40B4-BE49-F238E27FC236}">
                    <a16:creationId xmlns:a16="http://schemas.microsoft.com/office/drawing/2014/main" id="{C0093087-DE0C-4D94-9546-1D479C786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1881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4</a:t>
                </a:r>
                <a:endParaRPr lang="sv-SE" altLang="sv-SE" sz="1350"/>
              </a:p>
            </p:txBody>
          </p:sp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id="{181E2A6A-53C7-42F3-B2AF-84370900D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1881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62A38829-5479-4E55-A100-1F5AD368A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729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1</a:t>
                </a:r>
                <a:endParaRPr lang="sv-SE" altLang="sv-SE" sz="1350"/>
              </a:p>
            </p:txBody>
          </p:sp>
          <p:sp>
            <p:nvSpPr>
              <p:cNvPr id="44" name="Rectangle 28">
                <a:extLst>
                  <a:ext uri="{FF2B5EF4-FFF2-40B4-BE49-F238E27FC236}">
                    <a16:creationId xmlns:a16="http://schemas.microsoft.com/office/drawing/2014/main" id="{75BA4AD4-3030-47DE-841F-FBB740969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1729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6</a:t>
                </a:r>
                <a:endParaRPr lang="sv-SE" altLang="sv-SE" sz="1350"/>
              </a:p>
            </p:txBody>
          </p:sp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id="{125F4131-BFF2-45BC-896C-5AC562874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1729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7FD78230-00A8-4AF7-A040-9C6A73E13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577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1</a:t>
                </a:r>
                <a:endParaRPr lang="sv-SE" altLang="sv-SE" sz="1350"/>
              </a:p>
            </p:txBody>
          </p:sp>
          <p:sp>
            <p:nvSpPr>
              <p:cNvPr id="47" name="Rectangle 31">
                <a:extLst>
                  <a:ext uri="{FF2B5EF4-FFF2-40B4-BE49-F238E27FC236}">
                    <a16:creationId xmlns:a16="http://schemas.microsoft.com/office/drawing/2014/main" id="{58ECF4EC-DB98-4F33-B506-57408862D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1577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8</a:t>
                </a:r>
                <a:endParaRPr lang="sv-SE" altLang="sv-SE" sz="1350"/>
              </a:p>
            </p:txBody>
          </p:sp>
          <p:sp>
            <p:nvSpPr>
              <p:cNvPr id="48" name="Rectangle 32">
                <a:extLst>
                  <a:ext uri="{FF2B5EF4-FFF2-40B4-BE49-F238E27FC236}">
                    <a16:creationId xmlns:a16="http://schemas.microsoft.com/office/drawing/2014/main" id="{58C06456-581B-47C0-86EA-ED616B397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1577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0</a:t>
                </a:r>
                <a:endParaRPr lang="sv-SE" altLang="sv-SE" sz="1350"/>
              </a:p>
            </p:txBody>
          </p:sp>
          <p:sp>
            <p:nvSpPr>
              <p:cNvPr id="49" name="Rectangle 33">
                <a:extLst>
                  <a:ext uri="{FF2B5EF4-FFF2-40B4-BE49-F238E27FC236}">
                    <a16:creationId xmlns:a16="http://schemas.microsoft.com/office/drawing/2014/main" id="{114548B4-758D-4165-AFD6-56E5F4C01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50" name="Rectangle 34">
                <a:extLst>
                  <a:ext uri="{FF2B5EF4-FFF2-40B4-BE49-F238E27FC236}">
                    <a16:creationId xmlns:a16="http://schemas.microsoft.com/office/drawing/2014/main" id="{8FEDE8B7-AC47-4BD4-AE2E-20EE7E686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51" name="Rectangle 35">
                <a:extLst>
                  <a:ext uri="{FF2B5EF4-FFF2-40B4-BE49-F238E27FC236}">
                    <a16:creationId xmlns:a16="http://schemas.microsoft.com/office/drawing/2014/main" id="{941D6B72-33B5-4B94-9B0E-BEC8C1C89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52" name="Rectangle 36">
                <a:extLst>
                  <a:ext uri="{FF2B5EF4-FFF2-40B4-BE49-F238E27FC236}">
                    <a16:creationId xmlns:a16="http://schemas.microsoft.com/office/drawing/2014/main" id="{6732D9E9-6152-4FA1-A118-7F0BCBE0D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53" name="Rectangle 37">
                <a:extLst>
                  <a:ext uri="{FF2B5EF4-FFF2-40B4-BE49-F238E27FC236}">
                    <a16:creationId xmlns:a16="http://schemas.microsoft.com/office/drawing/2014/main" id="{A7BA8137-756C-4612-BC38-DF57EF5BA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045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54" name="Rectangle 38">
                <a:extLst>
                  <a:ext uri="{FF2B5EF4-FFF2-40B4-BE49-F238E27FC236}">
                    <a16:creationId xmlns:a16="http://schemas.microsoft.com/office/drawing/2014/main" id="{68DF0154-F9DB-4C86-8C59-01E24FEE0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p</a:t>
                </a:r>
                <a:endParaRPr lang="sv-SE" altLang="sv-SE" sz="1350"/>
              </a:p>
            </p:txBody>
          </p:sp>
          <p:sp>
            <p:nvSpPr>
              <p:cNvPr id="55" name="Rectangle 39">
                <a:extLst>
                  <a:ext uri="{FF2B5EF4-FFF2-40B4-BE49-F238E27FC236}">
                    <a16:creationId xmlns:a16="http://schemas.microsoft.com/office/drawing/2014/main" id="{B2755347-3061-4064-B336-A3431328A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56" name="Rectangle 40">
                <a:extLst>
                  <a:ext uri="{FF2B5EF4-FFF2-40B4-BE49-F238E27FC236}">
                    <a16:creationId xmlns:a16="http://schemas.microsoft.com/office/drawing/2014/main" id="{C23FCB3B-5A2B-4CD1-A4A8-7BCE62FE7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5844CC2D-1965-4C33-9738-0ED571FEA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045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58" name="Rectangle 42">
                <a:extLst>
                  <a:ext uri="{FF2B5EF4-FFF2-40B4-BE49-F238E27FC236}">
                    <a16:creationId xmlns:a16="http://schemas.microsoft.com/office/drawing/2014/main" id="{ECE0F8A3-D8B2-4792-B8B1-099DB558F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045"/>
                <a:ext cx="2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-</a:t>
                </a:r>
                <a:endParaRPr lang="sv-SE" altLang="sv-SE" sz="1350"/>
              </a:p>
            </p:txBody>
          </p:sp>
          <p:sp>
            <p:nvSpPr>
              <p:cNvPr id="59" name="Rectangle 43">
                <a:extLst>
                  <a:ext uri="{FF2B5EF4-FFF2-40B4-BE49-F238E27FC236}">
                    <a16:creationId xmlns:a16="http://schemas.microsoft.com/office/drawing/2014/main" id="{9D8DD590-F65A-4AA3-B48C-FC5316A4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60" name="Rectangle 44">
                <a:extLst>
                  <a:ext uri="{FF2B5EF4-FFF2-40B4-BE49-F238E27FC236}">
                    <a16:creationId xmlns:a16="http://schemas.microsoft.com/office/drawing/2014/main" id="{F0C2263D-DDDE-42B4-A07D-F2FF4DBAA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47982BA0-9E2A-47AE-89E6-5A75FCCFF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3045"/>
                <a:ext cx="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c</a:t>
                </a:r>
                <a:endParaRPr lang="sv-SE" altLang="sv-SE" sz="1350"/>
              </a:p>
            </p:txBody>
          </p:sp>
          <p:sp>
            <p:nvSpPr>
              <p:cNvPr id="62" name="Rectangle 46">
                <a:extLst>
                  <a:ext uri="{FF2B5EF4-FFF2-40B4-BE49-F238E27FC236}">
                    <a16:creationId xmlns:a16="http://schemas.microsoft.com/office/drawing/2014/main" id="{E6479397-5B90-42F4-A555-D6101DDFC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h</a:t>
                </a:r>
                <a:endParaRPr lang="sv-SE" altLang="sv-SE" sz="1350"/>
              </a:p>
            </p:txBody>
          </p:sp>
          <p:sp>
            <p:nvSpPr>
              <p:cNvPr id="63" name="Rectangle 47">
                <a:extLst>
                  <a:ext uri="{FF2B5EF4-FFF2-40B4-BE49-F238E27FC236}">
                    <a16:creationId xmlns:a16="http://schemas.microsoft.com/office/drawing/2014/main" id="{BE984709-25EC-4802-A86D-4431B054E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" y="3133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64" name="Rectangle 48">
                <a:extLst>
                  <a:ext uri="{FF2B5EF4-FFF2-40B4-BE49-F238E27FC236}">
                    <a16:creationId xmlns:a16="http://schemas.microsoft.com/office/drawing/2014/main" id="{9F3F40A3-3F67-46B3-A5D0-63CA119D1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3133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65" name="Rectangle 49">
                <a:extLst>
                  <a:ext uri="{FF2B5EF4-FFF2-40B4-BE49-F238E27FC236}">
                    <a16:creationId xmlns:a16="http://schemas.microsoft.com/office/drawing/2014/main" id="{0F727F39-83E3-4AAF-9922-407ABCEAE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" y="3133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66" name="Rectangle 50">
                <a:extLst>
                  <a:ext uri="{FF2B5EF4-FFF2-40B4-BE49-F238E27FC236}">
                    <a16:creationId xmlns:a16="http://schemas.microsoft.com/office/drawing/2014/main" id="{BFA98443-99D1-47EE-A55F-B6CC3B9B7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67" name="Rectangle 51">
                <a:extLst>
                  <a:ext uri="{FF2B5EF4-FFF2-40B4-BE49-F238E27FC236}">
                    <a16:creationId xmlns:a16="http://schemas.microsoft.com/office/drawing/2014/main" id="{607E48A1-5F53-43E8-BA57-F899E0C0E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3133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i</a:t>
                </a:r>
                <a:endParaRPr lang="sv-SE" altLang="sv-SE" sz="1350"/>
              </a:p>
            </p:txBody>
          </p:sp>
          <p:sp>
            <p:nvSpPr>
              <p:cNvPr id="68" name="Rectangle 52">
                <a:extLst>
                  <a:ext uri="{FF2B5EF4-FFF2-40B4-BE49-F238E27FC236}">
                    <a16:creationId xmlns:a16="http://schemas.microsoft.com/office/drawing/2014/main" id="{9E62A620-C4E4-47F5-8615-75D64EDFF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69" name="Rectangle 53">
                <a:extLst>
                  <a:ext uri="{FF2B5EF4-FFF2-40B4-BE49-F238E27FC236}">
                    <a16:creationId xmlns:a16="http://schemas.microsoft.com/office/drawing/2014/main" id="{F1E2CB38-2701-4177-BB63-60FA4D9F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3133"/>
                <a:ext cx="2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f</a:t>
                </a:r>
                <a:endParaRPr lang="sv-SE" altLang="sv-SE" sz="1350"/>
              </a:p>
            </p:txBody>
          </p:sp>
          <p:sp>
            <p:nvSpPr>
              <p:cNvPr id="70" name="Rectangle 54">
                <a:extLst>
                  <a:ext uri="{FF2B5EF4-FFF2-40B4-BE49-F238E27FC236}">
                    <a16:creationId xmlns:a16="http://schemas.microsoft.com/office/drawing/2014/main" id="{0DA43577-4467-467C-9AEA-549E69ED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ö</a:t>
                </a:r>
                <a:endParaRPr lang="sv-SE" altLang="sv-SE" sz="1350"/>
              </a:p>
            </p:txBody>
          </p:sp>
          <p:sp>
            <p:nvSpPr>
              <p:cNvPr id="71" name="Rectangle 55">
                <a:extLst>
                  <a:ext uri="{FF2B5EF4-FFF2-40B4-BE49-F238E27FC236}">
                    <a16:creationId xmlns:a16="http://schemas.microsoft.com/office/drawing/2014/main" id="{629E11CE-2D4B-4D8A-B3F0-6C67C5249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72" name="Rectangle 56">
                <a:extLst>
                  <a:ext uri="{FF2B5EF4-FFF2-40B4-BE49-F238E27FC236}">
                    <a16:creationId xmlns:a16="http://schemas.microsoft.com/office/drawing/2014/main" id="{46B6B81C-6226-45DB-9335-99C6B6E3F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3133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73" name="Rectangle 57">
                <a:extLst>
                  <a:ext uri="{FF2B5EF4-FFF2-40B4-BE49-F238E27FC236}">
                    <a16:creationId xmlns:a16="http://schemas.microsoft.com/office/drawing/2014/main" id="{F6AFF1F9-330B-4D20-A0ED-F18FC8D40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74" name="Rectangle 58">
                <a:extLst>
                  <a:ext uri="{FF2B5EF4-FFF2-40B4-BE49-F238E27FC236}">
                    <a16:creationId xmlns:a16="http://schemas.microsoft.com/office/drawing/2014/main" id="{BB55BCBF-2711-4504-8180-E97A9192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133"/>
                <a:ext cx="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y</a:t>
                </a:r>
                <a:endParaRPr lang="sv-SE" altLang="sv-SE" sz="1350"/>
              </a:p>
            </p:txBody>
          </p:sp>
          <p:sp>
            <p:nvSpPr>
              <p:cNvPr id="75" name="Rectangle 59">
                <a:extLst>
                  <a:ext uri="{FF2B5EF4-FFF2-40B4-BE49-F238E27FC236}">
                    <a16:creationId xmlns:a16="http://schemas.microsoft.com/office/drawing/2014/main" id="{8B1AF445-5E2E-421D-A415-05F4E3469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76" name="Rectangle 60">
                <a:extLst>
                  <a:ext uri="{FF2B5EF4-FFF2-40B4-BE49-F238E27FC236}">
                    <a16:creationId xmlns:a16="http://schemas.microsoft.com/office/drawing/2014/main" id="{6D0E5F87-8124-4D05-BF77-F0E3A490B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77" name="Rectangle 61">
                <a:extLst>
                  <a:ext uri="{FF2B5EF4-FFF2-40B4-BE49-F238E27FC236}">
                    <a16:creationId xmlns:a16="http://schemas.microsoft.com/office/drawing/2014/main" id="{A1B7AD41-F2BB-4A8B-ADDC-710AFCF17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78" name="Rectangle 62">
                <a:extLst>
                  <a:ext uri="{FF2B5EF4-FFF2-40B4-BE49-F238E27FC236}">
                    <a16:creationId xmlns:a16="http://schemas.microsoft.com/office/drawing/2014/main" id="{41457CCC-D6FE-455A-99E3-7AC68C10E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79" name="Rectangle 63">
                <a:extLst>
                  <a:ext uri="{FF2B5EF4-FFF2-40B4-BE49-F238E27FC236}">
                    <a16:creationId xmlns:a16="http://schemas.microsoft.com/office/drawing/2014/main" id="{653D9FDF-A215-47B9-8EAA-724240D10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P</a:t>
                </a:r>
                <a:endParaRPr lang="sv-SE" altLang="sv-SE" sz="1350"/>
              </a:p>
            </p:txBody>
          </p:sp>
          <p:sp>
            <p:nvSpPr>
              <p:cNvPr id="80" name="Rectangle 64">
                <a:extLst>
                  <a:ext uri="{FF2B5EF4-FFF2-40B4-BE49-F238E27FC236}">
                    <a16:creationId xmlns:a16="http://schemas.microsoft.com/office/drawing/2014/main" id="{00D84148-D7FE-4D7D-80C6-89B72B0DC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81" name="Rectangle 65">
                <a:extLst>
                  <a:ext uri="{FF2B5EF4-FFF2-40B4-BE49-F238E27FC236}">
                    <a16:creationId xmlns:a16="http://schemas.microsoft.com/office/drawing/2014/main" id="{F1064129-8A21-4520-8092-A59ADEC74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82" name="Rectangle 66">
                <a:extLst>
                  <a:ext uri="{FF2B5EF4-FFF2-40B4-BE49-F238E27FC236}">
                    <a16:creationId xmlns:a16="http://schemas.microsoft.com/office/drawing/2014/main" id="{589C4156-7F6E-4193-B962-8D43AC6CD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45"/>
                <a:ext cx="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c</a:t>
                </a:r>
                <a:endParaRPr lang="sv-SE" altLang="sv-SE" sz="1350"/>
              </a:p>
            </p:txBody>
          </p:sp>
          <p:sp>
            <p:nvSpPr>
              <p:cNvPr id="83" name="Rectangle 67">
                <a:extLst>
                  <a:ext uri="{FF2B5EF4-FFF2-40B4-BE49-F238E27FC236}">
                    <a16:creationId xmlns:a16="http://schemas.microsoft.com/office/drawing/2014/main" id="{11A0F62E-02AC-45AD-89D3-A8AAB9939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" y="3045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84" name="Rectangle 68">
                <a:extLst>
                  <a:ext uri="{FF2B5EF4-FFF2-40B4-BE49-F238E27FC236}">
                    <a16:creationId xmlns:a16="http://schemas.microsoft.com/office/drawing/2014/main" id="{115B0A7C-0162-42F9-B38C-1DF61934E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3045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85" name="Rectangle 69">
                <a:extLst>
                  <a:ext uri="{FF2B5EF4-FFF2-40B4-BE49-F238E27FC236}">
                    <a16:creationId xmlns:a16="http://schemas.microsoft.com/office/drawing/2014/main" id="{24010200-58E0-414E-8CDC-D119B487D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3045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86" name="Rectangle 70">
                <a:extLst>
                  <a:ext uri="{FF2B5EF4-FFF2-40B4-BE49-F238E27FC236}">
                    <a16:creationId xmlns:a16="http://schemas.microsoft.com/office/drawing/2014/main" id="{3237A102-6440-477F-80DF-01ACEA3B8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" y="3045"/>
                <a:ext cx="2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-</a:t>
                </a:r>
                <a:endParaRPr lang="sv-SE" altLang="sv-SE" sz="1350"/>
              </a:p>
            </p:txBody>
          </p:sp>
          <p:sp>
            <p:nvSpPr>
              <p:cNvPr id="87" name="Rectangle 71">
                <a:extLst>
                  <a:ext uri="{FF2B5EF4-FFF2-40B4-BE49-F238E27FC236}">
                    <a16:creationId xmlns:a16="http://schemas.microsoft.com/office/drawing/2014/main" id="{738B5087-0634-4F5F-8A49-70ED0FD63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88" name="Rectangle 72">
                <a:extLst>
                  <a:ext uri="{FF2B5EF4-FFF2-40B4-BE49-F238E27FC236}">
                    <a16:creationId xmlns:a16="http://schemas.microsoft.com/office/drawing/2014/main" id="{FED3FD04-EACE-441E-A6D5-E5AB5999E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89" name="Rectangle 73">
                <a:extLst>
                  <a:ext uri="{FF2B5EF4-FFF2-40B4-BE49-F238E27FC236}">
                    <a16:creationId xmlns:a16="http://schemas.microsoft.com/office/drawing/2014/main" id="{4F797506-72A2-4860-AF53-0B40D7661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" y="3045"/>
                <a:ext cx="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c</a:t>
                </a:r>
                <a:endParaRPr lang="sv-SE" altLang="sv-SE" sz="1350"/>
              </a:p>
            </p:txBody>
          </p:sp>
          <p:sp>
            <p:nvSpPr>
              <p:cNvPr id="90" name="Rectangle 74">
                <a:extLst>
                  <a:ext uri="{FF2B5EF4-FFF2-40B4-BE49-F238E27FC236}">
                    <a16:creationId xmlns:a16="http://schemas.microsoft.com/office/drawing/2014/main" id="{BB888D84-44DF-4982-84FC-78331518D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h</a:t>
                </a:r>
                <a:endParaRPr lang="sv-SE" altLang="sv-SE" sz="1350"/>
              </a:p>
            </p:txBody>
          </p:sp>
          <p:sp>
            <p:nvSpPr>
              <p:cNvPr id="91" name="Rectangle 75">
                <a:extLst>
                  <a:ext uri="{FF2B5EF4-FFF2-40B4-BE49-F238E27FC236}">
                    <a16:creationId xmlns:a16="http://schemas.microsoft.com/office/drawing/2014/main" id="{76782F5A-0055-41EE-884A-D686F9E03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" y="3133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92" name="Rectangle 76">
                <a:extLst>
                  <a:ext uri="{FF2B5EF4-FFF2-40B4-BE49-F238E27FC236}">
                    <a16:creationId xmlns:a16="http://schemas.microsoft.com/office/drawing/2014/main" id="{298DBB74-076C-41B3-B2E4-745D46BAD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3133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93" name="Rectangle 77">
                <a:extLst>
                  <a:ext uri="{FF2B5EF4-FFF2-40B4-BE49-F238E27FC236}">
                    <a16:creationId xmlns:a16="http://schemas.microsoft.com/office/drawing/2014/main" id="{A15F2E84-236F-4B75-BFED-284CDC3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3133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94" name="Rectangle 78">
                <a:extLst>
                  <a:ext uri="{FF2B5EF4-FFF2-40B4-BE49-F238E27FC236}">
                    <a16:creationId xmlns:a16="http://schemas.microsoft.com/office/drawing/2014/main" id="{53095CFA-C4B9-4817-893B-F6E5703AD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95" name="Rectangle 79">
                <a:extLst>
                  <a:ext uri="{FF2B5EF4-FFF2-40B4-BE49-F238E27FC236}">
                    <a16:creationId xmlns:a16="http://schemas.microsoft.com/office/drawing/2014/main" id="{AB5DBAC4-78AC-4D84-B499-BE77A3DC9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3133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i</a:t>
                </a:r>
                <a:endParaRPr lang="sv-SE" altLang="sv-SE" sz="1350"/>
              </a:p>
            </p:txBody>
          </p:sp>
          <p:sp>
            <p:nvSpPr>
              <p:cNvPr id="96" name="Rectangle 80">
                <a:extLst>
                  <a:ext uri="{FF2B5EF4-FFF2-40B4-BE49-F238E27FC236}">
                    <a16:creationId xmlns:a16="http://schemas.microsoft.com/office/drawing/2014/main" id="{3C2A261D-4878-408B-829D-3AC26C2CE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97" name="Rectangle 81">
                <a:extLst>
                  <a:ext uri="{FF2B5EF4-FFF2-40B4-BE49-F238E27FC236}">
                    <a16:creationId xmlns:a16="http://schemas.microsoft.com/office/drawing/2014/main" id="{20EC2848-3428-4B3E-B5D9-5D152BC93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98" name="Rectangle 82">
                <a:extLst>
                  <a:ext uri="{FF2B5EF4-FFF2-40B4-BE49-F238E27FC236}">
                    <a16:creationId xmlns:a16="http://schemas.microsoft.com/office/drawing/2014/main" id="{E3208E2F-060E-47F6-B557-125E174A1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p</a:t>
                </a:r>
                <a:endParaRPr lang="sv-SE" altLang="sv-SE" sz="1350"/>
              </a:p>
            </p:txBody>
          </p:sp>
          <p:sp>
            <p:nvSpPr>
              <p:cNvPr id="99" name="Rectangle 83">
                <a:extLst>
                  <a:ext uri="{FF2B5EF4-FFF2-40B4-BE49-F238E27FC236}">
                    <a16:creationId xmlns:a16="http://schemas.microsoft.com/office/drawing/2014/main" id="{87E103D4-CFCF-4EA1-8E35-EEBA983C4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00" name="Rectangle 84">
                <a:extLst>
                  <a:ext uri="{FF2B5EF4-FFF2-40B4-BE49-F238E27FC236}">
                    <a16:creationId xmlns:a16="http://schemas.microsoft.com/office/drawing/2014/main" id="{1193B04D-BD58-494A-961D-5FDD998A1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01" name="Rectangle 85">
                <a:extLst>
                  <a:ext uri="{FF2B5EF4-FFF2-40B4-BE49-F238E27FC236}">
                    <a16:creationId xmlns:a16="http://schemas.microsoft.com/office/drawing/2014/main" id="{BDC98FD9-C97A-49A7-87CF-86F3D9E6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3133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102" name="Rectangle 86">
                <a:extLst>
                  <a:ext uri="{FF2B5EF4-FFF2-40B4-BE49-F238E27FC236}">
                    <a16:creationId xmlns:a16="http://schemas.microsoft.com/office/drawing/2014/main" id="{819823F9-8491-45DE-BCFE-11F01953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" y="3133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103" name="Rectangle 87">
                <a:extLst>
                  <a:ext uri="{FF2B5EF4-FFF2-40B4-BE49-F238E27FC236}">
                    <a16:creationId xmlns:a16="http://schemas.microsoft.com/office/drawing/2014/main" id="{2C584C0F-D625-41EF-9313-55A26B696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ö</a:t>
                </a:r>
                <a:endParaRPr lang="sv-SE" altLang="sv-SE" sz="1350"/>
              </a:p>
            </p:txBody>
          </p:sp>
          <p:sp>
            <p:nvSpPr>
              <p:cNvPr id="104" name="Rectangle 88">
                <a:extLst>
                  <a:ext uri="{FF2B5EF4-FFF2-40B4-BE49-F238E27FC236}">
                    <a16:creationId xmlns:a16="http://schemas.microsoft.com/office/drawing/2014/main" id="{9E6FFE71-54A2-41B3-B5F3-7D72825EA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05" name="Rectangle 89">
                <a:extLst>
                  <a:ext uri="{FF2B5EF4-FFF2-40B4-BE49-F238E27FC236}">
                    <a16:creationId xmlns:a16="http://schemas.microsoft.com/office/drawing/2014/main" id="{F2DDEAB6-5327-4DDC-B127-7003ECE8E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06" name="Rectangle 90">
                <a:extLst>
                  <a:ext uri="{FF2B5EF4-FFF2-40B4-BE49-F238E27FC236}">
                    <a16:creationId xmlns:a16="http://schemas.microsoft.com/office/drawing/2014/main" id="{209F586D-256F-4EC7-A5E8-CBCD48032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07" name="Rectangle 91">
                <a:extLst>
                  <a:ext uri="{FF2B5EF4-FFF2-40B4-BE49-F238E27FC236}">
                    <a16:creationId xmlns:a16="http://schemas.microsoft.com/office/drawing/2014/main" id="{EC9FC761-3A7B-47FD-AED5-0F00E3292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3045"/>
                <a:ext cx="6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108" name="Rectangle 92">
                <a:extLst>
                  <a:ext uri="{FF2B5EF4-FFF2-40B4-BE49-F238E27FC236}">
                    <a16:creationId xmlns:a16="http://schemas.microsoft.com/office/drawing/2014/main" id="{61FDD960-42E3-4F3C-8AE1-88472B454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045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09" name="Rectangle 93">
                <a:extLst>
                  <a:ext uri="{FF2B5EF4-FFF2-40B4-BE49-F238E27FC236}">
                    <a16:creationId xmlns:a16="http://schemas.microsoft.com/office/drawing/2014/main" id="{AA58EEDE-D66E-4073-9E0A-2589753F0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" y="3045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110" name="Rectangle 94">
                <a:extLst>
                  <a:ext uri="{FF2B5EF4-FFF2-40B4-BE49-F238E27FC236}">
                    <a16:creationId xmlns:a16="http://schemas.microsoft.com/office/drawing/2014/main" id="{FA5D4A77-0169-4BCB-8911-6FB728882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111" name="Rectangle 95">
                <a:extLst>
                  <a:ext uri="{FF2B5EF4-FFF2-40B4-BE49-F238E27FC236}">
                    <a16:creationId xmlns:a16="http://schemas.microsoft.com/office/drawing/2014/main" id="{834963A1-A505-4C65-87A5-A478C0330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l</a:t>
                </a:r>
                <a:endParaRPr lang="sv-SE" altLang="sv-SE" sz="1350"/>
              </a:p>
            </p:txBody>
          </p:sp>
          <p:sp>
            <p:nvSpPr>
              <p:cNvPr id="112" name="Rectangle 96">
                <a:extLst>
                  <a:ext uri="{FF2B5EF4-FFF2-40B4-BE49-F238E27FC236}">
                    <a16:creationId xmlns:a16="http://schemas.microsoft.com/office/drawing/2014/main" id="{AF2E53EE-422A-4E59-B9B2-9FCBD5E5C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l</a:t>
                </a:r>
                <a:endParaRPr lang="sv-SE" altLang="sv-SE" sz="1350"/>
              </a:p>
            </p:txBody>
          </p:sp>
          <p:sp>
            <p:nvSpPr>
              <p:cNvPr id="113" name="Rectangle 97">
                <a:extLst>
                  <a:ext uri="{FF2B5EF4-FFF2-40B4-BE49-F238E27FC236}">
                    <a16:creationId xmlns:a16="http://schemas.microsoft.com/office/drawing/2014/main" id="{7A251928-ADED-4FA4-98A7-5DBF67229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h</a:t>
                </a:r>
                <a:endParaRPr lang="sv-SE" altLang="sv-SE" sz="1350"/>
              </a:p>
            </p:txBody>
          </p:sp>
          <p:sp>
            <p:nvSpPr>
              <p:cNvPr id="114" name="Rectangle 98">
                <a:extLst>
                  <a:ext uri="{FF2B5EF4-FFF2-40B4-BE49-F238E27FC236}">
                    <a16:creationId xmlns:a16="http://schemas.microsoft.com/office/drawing/2014/main" id="{C4F6A4E2-FEE1-436D-9293-65A354386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7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115" name="Rectangle 99">
                <a:extLst>
                  <a:ext uri="{FF2B5EF4-FFF2-40B4-BE49-F238E27FC236}">
                    <a16:creationId xmlns:a16="http://schemas.microsoft.com/office/drawing/2014/main" id="{F179E392-DCC3-4B43-BC33-F387E1F14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116" name="Rectangle 100">
                <a:extLst>
                  <a:ext uri="{FF2B5EF4-FFF2-40B4-BE49-F238E27FC236}">
                    <a16:creationId xmlns:a16="http://schemas.microsoft.com/office/drawing/2014/main" id="{739C1227-A5CD-40CA-8EBA-CACA89D09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0" y="3045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117" name="Rectangle 101">
                <a:extLst>
                  <a:ext uri="{FF2B5EF4-FFF2-40B4-BE49-F238E27FC236}">
                    <a16:creationId xmlns:a16="http://schemas.microsoft.com/office/drawing/2014/main" id="{AA810C8B-A2B1-4823-A4B8-5E40B6828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4" y="3045"/>
                <a:ext cx="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v</a:t>
                </a:r>
                <a:endParaRPr lang="sv-SE" altLang="sv-SE" sz="1350"/>
              </a:p>
            </p:txBody>
          </p:sp>
          <p:sp>
            <p:nvSpPr>
              <p:cNvPr id="118" name="Rectangle 102">
                <a:extLst>
                  <a:ext uri="{FF2B5EF4-FFF2-40B4-BE49-F238E27FC236}">
                    <a16:creationId xmlns:a16="http://schemas.microsoft.com/office/drawing/2014/main" id="{5161A079-7E08-4B13-9FD9-05FC40EF2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3045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19" name="Rectangle 103">
                <a:extLst>
                  <a:ext uri="{FF2B5EF4-FFF2-40B4-BE49-F238E27FC236}">
                    <a16:creationId xmlns:a16="http://schemas.microsoft.com/office/drawing/2014/main" id="{873EEFCF-1E7D-4127-BD7D-2666B549F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20" name="Rectangle 104">
                <a:extLst>
                  <a:ext uri="{FF2B5EF4-FFF2-40B4-BE49-F238E27FC236}">
                    <a16:creationId xmlns:a16="http://schemas.microsoft.com/office/drawing/2014/main" id="{97FF5DCF-A114-4D17-A9BD-B2121ED5D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3045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21" name="Rectangle 105">
                <a:extLst>
                  <a:ext uri="{FF2B5EF4-FFF2-40B4-BE49-F238E27FC236}">
                    <a16:creationId xmlns:a16="http://schemas.microsoft.com/office/drawing/2014/main" id="{F4FA76F3-F446-4F8E-AAE8-7A1738BA0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" y="3045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22" name="Rectangle 106">
                <a:extLst>
                  <a:ext uri="{FF2B5EF4-FFF2-40B4-BE49-F238E27FC236}">
                    <a16:creationId xmlns:a16="http://schemas.microsoft.com/office/drawing/2014/main" id="{AC63FB35-BF2C-42F1-A69B-F08DD5D3D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" y="3045"/>
                <a:ext cx="2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-</a:t>
                </a:r>
                <a:endParaRPr lang="sv-SE" altLang="sv-SE" sz="1350"/>
              </a:p>
            </p:txBody>
          </p:sp>
          <p:sp>
            <p:nvSpPr>
              <p:cNvPr id="123" name="Rectangle 107">
                <a:extLst>
                  <a:ext uri="{FF2B5EF4-FFF2-40B4-BE49-F238E27FC236}">
                    <a16:creationId xmlns:a16="http://schemas.microsoft.com/office/drawing/2014/main" id="{45A93445-16FA-42FA-86B6-CC14195EE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124" name="Rectangle 108">
                <a:extLst>
                  <a:ext uri="{FF2B5EF4-FFF2-40B4-BE49-F238E27FC236}">
                    <a16:creationId xmlns:a16="http://schemas.microsoft.com/office/drawing/2014/main" id="{7702A6B0-710D-4724-A9CA-F4CEF45E4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125" name="Rectangle 109">
                <a:extLst>
                  <a:ext uri="{FF2B5EF4-FFF2-40B4-BE49-F238E27FC236}">
                    <a16:creationId xmlns:a16="http://schemas.microsoft.com/office/drawing/2014/main" id="{530BEBB3-BCBE-4D8E-941F-5BDF2E257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045"/>
                <a:ext cx="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c</a:t>
                </a:r>
                <a:endParaRPr lang="sv-SE" altLang="sv-SE" sz="1350"/>
              </a:p>
            </p:txBody>
          </p:sp>
          <p:sp>
            <p:nvSpPr>
              <p:cNvPr id="126" name="Rectangle 110">
                <a:extLst>
                  <a:ext uri="{FF2B5EF4-FFF2-40B4-BE49-F238E27FC236}">
                    <a16:creationId xmlns:a16="http://schemas.microsoft.com/office/drawing/2014/main" id="{15F56BE6-690C-453E-8501-579AD5CB9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8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h</a:t>
                </a:r>
                <a:endParaRPr lang="sv-SE" altLang="sv-SE" sz="1350"/>
              </a:p>
            </p:txBody>
          </p:sp>
          <p:sp>
            <p:nvSpPr>
              <p:cNvPr id="127" name="Rectangle 111">
                <a:extLst>
                  <a:ext uri="{FF2B5EF4-FFF2-40B4-BE49-F238E27FC236}">
                    <a16:creationId xmlns:a16="http://schemas.microsoft.com/office/drawing/2014/main" id="{E759F2B4-0141-4819-928C-46A49D1E2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28" name="Rectangle 112">
                <a:extLst>
                  <a:ext uri="{FF2B5EF4-FFF2-40B4-BE49-F238E27FC236}">
                    <a16:creationId xmlns:a16="http://schemas.microsoft.com/office/drawing/2014/main" id="{94392C00-C05F-46F9-83D5-9712F9A40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29" name="Rectangle 113">
                <a:extLst>
                  <a:ext uri="{FF2B5EF4-FFF2-40B4-BE49-F238E27FC236}">
                    <a16:creationId xmlns:a16="http://schemas.microsoft.com/office/drawing/2014/main" id="{64DFB402-0B63-4437-9F96-8A3BEFFEF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p</a:t>
                </a:r>
                <a:endParaRPr lang="sv-SE" altLang="sv-SE" sz="1350"/>
              </a:p>
            </p:txBody>
          </p:sp>
          <p:sp>
            <p:nvSpPr>
              <p:cNvPr id="130" name="Rectangle 114">
                <a:extLst>
                  <a:ext uri="{FF2B5EF4-FFF2-40B4-BE49-F238E27FC236}">
                    <a16:creationId xmlns:a16="http://schemas.microsoft.com/office/drawing/2014/main" id="{F14C7A82-48A4-4710-AA4D-08A841B46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3133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131" name="Rectangle 115">
                <a:extLst>
                  <a:ext uri="{FF2B5EF4-FFF2-40B4-BE49-F238E27FC236}">
                    <a16:creationId xmlns:a16="http://schemas.microsoft.com/office/drawing/2014/main" id="{DFE18D54-1131-4AE7-950C-35207E6A5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32" name="Rectangle 116">
                <a:extLst>
                  <a:ext uri="{FF2B5EF4-FFF2-40B4-BE49-F238E27FC236}">
                    <a16:creationId xmlns:a16="http://schemas.microsoft.com/office/drawing/2014/main" id="{617AE99B-8F63-46FD-8D65-10FBD473D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3133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133" name="Rectangle 117">
                <a:extLst>
                  <a:ext uri="{FF2B5EF4-FFF2-40B4-BE49-F238E27FC236}">
                    <a16:creationId xmlns:a16="http://schemas.microsoft.com/office/drawing/2014/main" id="{13C281BD-8AB9-48B7-8DEE-5BC91F139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3133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134" name="Rectangle 118">
                <a:extLst>
                  <a:ext uri="{FF2B5EF4-FFF2-40B4-BE49-F238E27FC236}">
                    <a16:creationId xmlns:a16="http://schemas.microsoft.com/office/drawing/2014/main" id="{3249AF6C-3274-464A-A2DB-1CC2B7696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ö</a:t>
                </a:r>
                <a:endParaRPr lang="sv-SE" altLang="sv-SE" sz="1350"/>
              </a:p>
            </p:txBody>
          </p:sp>
          <p:sp>
            <p:nvSpPr>
              <p:cNvPr id="135" name="Rectangle 119">
                <a:extLst>
                  <a:ext uri="{FF2B5EF4-FFF2-40B4-BE49-F238E27FC236}">
                    <a16:creationId xmlns:a16="http://schemas.microsoft.com/office/drawing/2014/main" id="{EED8D3F4-FACB-46EA-90B7-9A85B68F0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36" name="Rectangle 120">
                <a:extLst>
                  <a:ext uri="{FF2B5EF4-FFF2-40B4-BE49-F238E27FC236}">
                    <a16:creationId xmlns:a16="http://schemas.microsoft.com/office/drawing/2014/main" id="{D3FFB022-124C-4AEA-B3ED-6B5E77960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3133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37" name="Rectangle 121">
                <a:extLst>
                  <a:ext uri="{FF2B5EF4-FFF2-40B4-BE49-F238E27FC236}">
                    <a16:creationId xmlns:a16="http://schemas.microsoft.com/office/drawing/2014/main" id="{76A6D6A3-F441-4D4A-83DE-D74E3FDB8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3133"/>
                <a:ext cx="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y</a:t>
                </a:r>
                <a:endParaRPr lang="sv-SE" altLang="sv-SE" sz="1350"/>
              </a:p>
            </p:txBody>
          </p:sp>
          <p:sp>
            <p:nvSpPr>
              <p:cNvPr id="138" name="Rectangle 122">
                <a:extLst>
                  <a:ext uri="{FF2B5EF4-FFF2-40B4-BE49-F238E27FC236}">
                    <a16:creationId xmlns:a16="http://schemas.microsoft.com/office/drawing/2014/main" id="{16DBE65D-D661-4883-8198-A6D500C51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133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39" name="Rectangle 123">
                <a:extLst>
                  <a:ext uri="{FF2B5EF4-FFF2-40B4-BE49-F238E27FC236}">
                    <a16:creationId xmlns:a16="http://schemas.microsoft.com/office/drawing/2014/main" id="{41492DDA-7095-4AED-9540-C6B1D3B55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40" name="Rectangle 124">
                <a:extLst>
                  <a:ext uri="{FF2B5EF4-FFF2-40B4-BE49-F238E27FC236}">
                    <a16:creationId xmlns:a16="http://schemas.microsoft.com/office/drawing/2014/main" id="{68FFCFAD-D71C-4BE1-8D50-46BD3A67A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41" name="Rectangle 125">
                <a:extLst>
                  <a:ext uri="{FF2B5EF4-FFF2-40B4-BE49-F238E27FC236}">
                    <a16:creationId xmlns:a16="http://schemas.microsoft.com/office/drawing/2014/main" id="{FE89927D-DEA5-4968-A420-A64031CB6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142" name="Rectangle 126">
                <a:extLst>
                  <a:ext uri="{FF2B5EF4-FFF2-40B4-BE49-F238E27FC236}">
                    <a16:creationId xmlns:a16="http://schemas.microsoft.com/office/drawing/2014/main" id="{417160BE-7ED2-4052-B1EF-6AE5B890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8" y="3045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143" name="Rectangle 127">
                <a:extLst>
                  <a:ext uri="{FF2B5EF4-FFF2-40B4-BE49-F238E27FC236}">
                    <a16:creationId xmlns:a16="http://schemas.microsoft.com/office/drawing/2014/main" id="{47CD0DA3-DEE3-4F34-8BE3-2F312B319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3045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144" name="Rectangle 128">
                <a:extLst>
                  <a:ext uri="{FF2B5EF4-FFF2-40B4-BE49-F238E27FC236}">
                    <a16:creationId xmlns:a16="http://schemas.microsoft.com/office/drawing/2014/main" id="{77E8899B-40C3-4F42-ABED-485827F98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3" y="3045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45" name="Rectangle 129">
                <a:extLst>
                  <a:ext uri="{FF2B5EF4-FFF2-40B4-BE49-F238E27FC236}">
                    <a16:creationId xmlns:a16="http://schemas.microsoft.com/office/drawing/2014/main" id="{F96CF0C5-B062-49A0-A11E-8CD3DD795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146" name="Rectangle 130">
                <a:extLst>
                  <a:ext uri="{FF2B5EF4-FFF2-40B4-BE49-F238E27FC236}">
                    <a16:creationId xmlns:a16="http://schemas.microsoft.com/office/drawing/2014/main" id="{BF989DA4-24A1-46DC-9AF6-0BBF1BD5A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47" name="Rectangle 131">
                <a:extLst>
                  <a:ext uri="{FF2B5EF4-FFF2-40B4-BE49-F238E27FC236}">
                    <a16:creationId xmlns:a16="http://schemas.microsoft.com/office/drawing/2014/main" id="{AADAA968-F0E4-46F6-ABD5-03DAB8A99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3045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g</a:t>
                </a:r>
                <a:endParaRPr lang="sv-SE" altLang="sv-SE" sz="1350"/>
              </a:p>
            </p:txBody>
          </p:sp>
          <p:sp>
            <p:nvSpPr>
              <p:cNvPr id="148" name="Rectangle 132">
                <a:extLst>
                  <a:ext uri="{FF2B5EF4-FFF2-40B4-BE49-F238E27FC236}">
                    <a16:creationId xmlns:a16="http://schemas.microsoft.com/office/drawing/2014/main" id="{293ED09E-A4E8-4419-A033-27B4E722C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3045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49" name="Rectangle 133">
                <a:extLst>
                  <a:ext uri="{FF2B5EF4-FFF2-40B4-BE49-F238E27FC236}">
                    <a16:creationId xmlns:a16="http://schemas.microsoft.com/office/drawing/2014/main" id="{5A1259E2-FBE3-46A9-81B7-149446C7A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5" y="3045"/>
                <a:ext cx="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y</a:t>
                </a:r>
                <a:endParaRPr lang="sv-SE" altLang="sv-SE" sz="1350"/>
              </a:p>
            </p:txBody>
          </p:sp>
          <p:sp>
            <p:nvSpPr>
              <p:cNvPr id="150" name="Rectangle 134">
                <a:extLst>
                  <a:ext uri="{FF2B5EF4-FFF2-40B4-BE49-F238E27FC236}">
                    <a16:creationId xmlns:a16="http://schemas.microsoft.com/office/drawing/2014/main" id="{3EBE6CAE-328C-4705-8D24-4FB66AAEC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7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51" name="Rectangle 135">
                <a:extLst>
                  <a:ext uri="{FF2B5EF4-FFF2-40B4-BE49-F238E27FC236}">
                    <a16:creationId xmlns:a16="http://schemas.microsoft.com/office/drawing/2014/main" id="{F3030B8D-A083-48A5-8953-049B1EEE0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9" y="3045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52" name="Rectangle 136">
                <a:extLst>
                  <a:ext uri="{FF2B5EF4-FFF2-40B4-BE49-F238E27FC236}">
                    <a16:creationId xmlns:a16="http://schemas.microsoft.com/office/drawing/2014/main" id="{61115F95-0BFC-490D-9081-5732A3553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" y="3045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53" name="Rectangle 137">
                <a:extLst>
                  <a:ext uri="{FF2B5EF4-FFF2-40B4-BE49-F238E27FC236}">
                    <a16:creationId xmlns:a16="http://schemas.microsoft.com/office/drawing/2014/main" id="{FD07A497-64BD-405B-918B-A97ED3FE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154" name="Rectangle 138">
                <a:extLst>
                  <a:ext uri="{FF2B5EF4-FFF2-40B4-BE49-F238E27FC236}">
                    <a16:creationId xmlns:a16="http://schemas.microsoft.com/office/drawing/2014/main" id="{690DF91B-5D13-474D-A6A2-F301B043B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Y</a:t>
                </a:r>
                <a:endParaRPr lang="sv-SE" altLang="sv-SE" sz="1350"/>
              </a:p>
            </p:txBody>
          </p:sp>
          <p:sp>
            <p:nvSpPr>
              <p:cNvPr id="155" name="Rectangle 139">
                <a:extLst>
                  <a:ext uri="{FF2B5EF4-FFF2-40B4-BE49-F238E27FC236}">
                    <a16:creationId xmlns:a16="http://schemas.microsoft.com/office/drawing/2014/main" id="{945123B5-7AC7-4F2A-8BDE-0F85A36D1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5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56" name="Rectangle 140">
                <a:extLst>
                  <a:ext uri="{FF2B5EF4-FFF2-40B4-BE49-F238E27FC236}">
                    <a16:creationId xmlns:a16="http://schemas.microsoft.com/office/drawing/2014/main" id="{00F7A421-4BA7-4B7B-983B-17E10ECF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045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57" name="Rectangle 141">
                <a:extLst>
                  <a:ext uri="{FF2B5EF4-FFF2-40B4-BE49-F238E27FC236}">
                    <a16:creationId xmlns:a16="http://schemas.microsoft.com/office/drawing/2014/main" id="{4F0AC658-03DC-4D34-B4C4-B17979EA5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9" y="3045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58" name="Rectangle 142">
                <a:extLst>
                  <a:ext uri="{FF2B5EF4-FFF2-40B4-BE49-F238E27FC236}">
                    <a16:creationId xmlns:a16="http://schemas.microsoft.com/office/drawing/2014/main" id="{8C62D5D7-9663-43D2-BB70-C06E6E95A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159" name="Rectangle 143">
                <a:extLst>
                  <a:ext uri="{FF2B5EF4-FFF2-40B4-BE49-F238E27FC236}">
                    <a16:creationId xmlns:a16="http://schemas.microsoft.com/office/drawing/2014/main" id="{F835BC9B-27F2-409D-A4CC-027EB9A6E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1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160" name="Rectangle 144">
                <a:extLst>
                  <a:ext uri="{FF2B5EF4-FFF2-40B4-BE49-F238E27FC236}">
                    <a16:creationId xmlns:a16="http://schemas.microsoft.com/office/drawing/2014/main" id="{5A8648B0-DA27-4A74-B253-8793B2553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3045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161" name="Rectangle 145">
                <a:extLst>
                  <a:ext uri="{FF2B5EF4-FFF2-40B4-BE49-F238E27FC236}">
                    <a16:creationId xmlns:a16="http://schemas.microsoft.com/office/drawing/2014/main" id="{8D3B2464-1EFA-436A-9714-EAD3EE641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3045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62" name="Rectangle 146">
                <a:extLst>
                  <a:ext uri="{FF2B5EF4-FFF2-40B4-BE49-F238E27FC236}">
                    <a16:creationId xmlns:a16="http://schemas.microsoft.com/office/drawing/2014/main" id="{81DCEBAA-620A-4943-861E-1F6C1FE79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d</a:t>
                </a:r>
                <a:endParaRPr lang="sv-SE" altLang="sv-SE" sz="1350"/>
              </a:p>
            </p:txBody>
          </p:sp>
          <p:sp>
            <p:nvSpPr>
              <p:cNvPr id="163" name="Rectangle 147">
                <a:extLst>
                  <a:ext uri="{FF2B5EF4-FFF2-40B4-BE49-F238E27FC236}">
                    <a16:creationId xmlns:a16="http://schemas.microsoft.com/office/drawing/2014/main" id="{9A67A79C-8BEF-4958-96E0-029F20AE7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164" name="Rectangle 148">
                <a:extLst>
                  <a:ext uri="{FF2B5EF4-FFF2-40B4-BE49-F238E27FC236}">
                    <a16:creationId xmlns:a16="http://schemas.microsoft.com/office/drawing/2014/main" id="{E222D081-296F-48CD-9A6D-7FE00AE48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" y="3045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65" name="Rectangle 149">
                <a:extLst>
                  <a:ext uri="{FF2B5EF4-FFF2-40B4-BE49-F238E27FC236}">
                    <a16:creationId xmlns:a16="http://schemas.microsoft.com/office/drawing/2014/main" id="{21048AA5-7861-4220-8FA7-5577A5F86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3045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66" name="Rectangle 150">
                <a:extLst>
                  <a:ext uri="{FF2B5EF4-FFF2-40B4-BE49-F238E27FC236}">
                    <a16:creationId xmlns:a16="http://schemas.microsoft.com/office/drawing/2014/main" id="{C33632DD-55D8-4A53-85FC-CCC3BE069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167" name="Rectangle 151">
                <a:extLst>
                  <a:ext uri="{FF2B5EF4-FFF2-40B4-BE49-F238E27FC236}">
                    <a16:creationId xmlns:a16="http://schemas.microsoft.com/office/drawing/2014/main" id="{9306EEA1-E074-4B52-A85B-C98E15B9D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7" y="3045"/>
                <a:ext cx="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v</a:t>
                </a:r>
                <a:endParaRPr lang="sv-SE" altLang="sv-SE" sz="1350"/>
              </a:p>
            </p:txBody>
          </p:sp>
          <p:sp>
            <p:nvSpPr>
              <p:cNvPr id="168" name="Rectangle 152">
                <a:extLst>
                  <a:ext uri="{FF2B5EF4-FFF2-40B4-BE49-F238E27FC236}">
                    <a16:creationId xmlns:a16="http://schemas.microsoft.com/office/drawing/2014/main" id="{4E333210-3C54-42CF-BEB7-BB1E5F852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9" y="3045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169" name="Rectangle 153">
                <a:extLst>
                  <a:ext uri="{FF2B5EF4-FFF2-40B4-BE49-F238E27FC236}">
                    <a16:creationId xmlns:a16="http://schemas.microsoft.com/office/drawing/2014/main" id="{209FCF83-FF18-4C24-95B4-3918D36D8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3045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p</a:t>
                </a:r>
                <a:endParaRPr lang="sv-SE" altLang="sv-SE" sz="1350"/>
              </a:p>
            </p:txBody>
          </p:sp>
          <p:sp>
            <p:nvSpPr>
              <p:cNvPr id="170" name="Rectangle 154">
                <a:extLst>
                  <a:ext uri="{FF2B5EF4-FFF2-40B4-BE49-F238E27FC236}">
                    <a16:creationId xmlns:a16="http://schemas.microsoft.com/office/drawing/2014/main" id="{CAC825DF-7DD1-4793-905B-AA306ABA3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3045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å</a:t>
                </a:r>
                <a:endParaRPr lang="sv-SE" altLang="sv-SE" sz="1350"/>
              </a:p>
            </p:txBody>
          </p:sp>
          <p:sp>
            <p:nvSpPr>
              <p:cNvPr id="171" name="Rectangle 155">
                <a:extLst>
                  <a:ext uri="{FF2B5EF4-FFF2-40B4-BE49-F238E27FC236}">
                    <a16:creationId xmlns:a16="http://schemas.microsoft.com/office/drawing/2014/main" id="{F7856A58-1181-4357-AF5A-5B3A57729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h</a:t>
                </a:r>
                <a:endParaRPr lang="sv-SE" altLang="sv-SE" sz="1350"/>
              </a:p>
            </p:txBody>
          </p:sp>
          <p:sp>
            <p:nvSpPr>
              <p:cNvPr id="172" name="Rectangle 156">
                <a:extLst>
                  <a:ext uri="{FF2B5EF4-FFF2-40B4-BE49-F238E27FC236}">
                    <a16:creationId xmlns:a16="http://schemas.microsoft.com/office/drawing/2014/main" id="{9E178250-08CF-4DBD-91BA-898759271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ö</a:t>
                </a:r>
                <a:endParaRPr lang="sv-SE" altLang="sv-SE" sz="1350"/>
              </a:p>
            </p:txBody>
          </p:sp>
          <p:sp>
            <p:nvSpPr>
              <p:cNvPr id="173" name="Rectangle 157">
                <a:extLst>
                  <a:ext uri="{FF2B5EF4-FFF2-40B4-BE49-F238E27FC236}">
                    <a16:creationId xmlns:a16="http://schemas.microsoft.com/office/drawing/2014/main" id="{88E06783-A1B1-4E53-902D-7EF864FA4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2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g</a:t>
                </a:r>
                <a:endParaRPr lang="sv-SE" altLang="sv-SE" sz="1350"/>
              </a:p>
            </p:txBody>
          </p:sp>
          <p:sp>
            <p:nvSpPr>
              <p:cNvPr id="174" name="Rectangle 158">
                <a:extLst>
                  <a:ext uri="{FF2B5EF4-FFF2-40B4-BE49-F238E27FC236}">
                    <a16:creationId xmlns:a16="http://schemas.microsoft.com/office/drawing/2014/main" id="{26B08217-C8C3-49D9-97AC-0192E222F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" y="3133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75" name="Rectangle 159">
                <a:extLst>
                  <a:ext uri="{FF2B5EF4-FFF2-40B4-BE49-F238E27FC236}">
                    <a16:creationId xmlns:a16="http://schemas.microsoft.com/office/drawing/2014/main" id="{6271BAF5-652A-42F6-812A-FB168EC5F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6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76" name="Rectangle 160">
                <a:extLst>
                  <a:ext uri="{FF2B5EF4-FFF2-40B4-BE49-F238E27FC236}">
                    <a16:creationId xmlns:a16="http://schemas.microsoft.com/office/drawing/2014/main" id="{B8C20C3B-4196-4ED8-B956-0DF3536D3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177" name="Rectangle 161">
                <a:extLst>
                  <a:ext uri="{FF2B5EF4-FFF2-40B4-BE49-F238E27FC236}">
                    <a16:creationId xmlns:a16="http://schemas.microsoft.com/office/drawing/2014/main" id="{CC44451F-A70D-415E-8993-9B25EE9BE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133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l</a:t>
                </a:r>
                <a:endParaRPr lang="sv-SE" altLang="sv-SE" sz="1350"/>
              </a:p>
            </p:txBody>
          </p:sp>
          <p:sp>
            <p:nvSpPr>
              <p:cNvPr id="178" name="Rectangle 162">
                <a:extLst>
                  <a:ext uri="{FF2B5EF4-FFF2-40B4-BE49-F238E27FC236}">
                    <a16:creationId xmlns:a16="http://schemas.microsoft.com/office/drawing/2014/main" id="{A161319C-C55C-46EF-9AC2-DECBEE4FF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79" name="Rectangle 163">
                <a:extLst>
                  <a:ext uri="{FF2B5EF4-FFF2-40B4-BE49-F238E27FC236}">
                    <a16:creationId xmlns:a16="http://schemas.microsoft.com/office/drawing/2014/main" id="{88E8764E-A95A-4500-8649-70F5D7824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3133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180" name="Rectangle 164">
                <a:extLst>
                  <a:ext uri="{FF2B5EF4-FFF2-40B4-BE49-F238E27FC236}">
                    <a16:creationId xmlns:a16="http://schemas.microsoft.com/office/drawing/2014/main" id="{39B30F66-361A-42F4-BA57-FBB513D65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6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181" name="Rectangle 165">
                <a:extLst>
                  <a:ext uri="{FF2B5EF4-FFF2-40B4-BE49-F238E27FC236}">
                    <a16:creationId xmlns:a16="http://schemas.microsoft.com/office/drawing/2014/main" id="{1509EE9B-160A-421D-94A1-79A76B7A1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9" y="3133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182" name="Rectangle 166">
                <a:extLst>
                  <a:ext uri="{FF2B5EF4-FFF2-40B4-BE49-F238E27FC236}">
                    <a16:creationId xmlns:a16="http://schemas.microsoft.com/office/drawing/2014/main" id="{909419F8-B5D0-4F66-A089-25DA240E5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p</a:t>
                </a:r>
                <a:endParaRPr lang="sv-SE" altLang="sv-SE" sz="1350"/>
              </a:p>
            </p:txBody>
          </p:sp>
          <p:sp>
            <p:nvSpPr>
              <p:cNvPr id="183" name="Rectangle 167">
                <a:extLst>
                  <a:ext uri="{FF2B5EF4-FFF2-40B4-BE49-F238E27FC236}">
                    <a16:creationId xmlns:a16="http://schemas.microsoft.com/office/drawing/2014/main" id="{EC70AD10-06E3-4F37-9285-A20B0675B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84" name="Rectangle 168">
                <a:extLst>
                  <a:ext uri="{FF2B5EF4-FFF2-40B4-BE49-F238E27FC236}">
                    <a16:creationId xmlns:a16="http://schemas.microsoft.com/office/drawing/2014/main" id="{5236A407-2CF2-47B1-9270-595347344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3133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185" name="Rectangle 169">
                <a:extLst>
                  <a:ext uri="{FF2B5EF4-FFF2-40B4-BE49-F238E27FC236}">
                    <a16:creationId xmlns:a16="http://schemas.microsoft.com/office/drawing/2014/main" id="{86258FB4-D51C-4B0E-BA69-9288ECD31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3133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86" name="Rectangle 170">
                <a:extLst>
                  <a:ext uri="{FF2B5EF4-FFF2-40B4-BE49-F238E27FC236}">
                    <a16:creationId xmlns:a16="http://schemas.microsoft.com/office/drawing/2014/main" id="{4146622B-4374-47F6-ABA1-1C208A63E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1" y="3133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187" name="Rectangle 171">
                <a:extLst>
                  <a:ext uri="{FF2B5EF4-FFF2-40B4-BE49-F238E27FC236}">
                    <a16:creationId xmlns:a16="http://schemas.microsoft.com/office/drawing/2014/main" id="{6417770A-D2C8-4A39-9BCA-7D5331C7F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133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88" name="Rectangle 172">
                <a:extLst>
                  <a:ext uri="{FF2B5EF4-FFF2-40B4-BE49-F238E27FC236}">
                    <a16:creationId xmlns:a16="http://schemas.microsoft.com/office/drawing/2014/main" id="{31BF0DD4-1965-45EC-819B-82B4DEBA2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3222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89" name="Rectangle 173">
                <a:extLst>
                  <a:ext uri="{FF2B5EF4-FFF2-40B4-BE49-F238E27FC236}">
                    <a16:creationId xmlns:a16="http://schemas.microsoft.com/office/drawing/2014/main" id="{1B345F16-942A-49E6-A9F1-CDCC7A27E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222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l</a:t>
                </a:r>
                <a:endParaRPr lang="sv-SE" altLang="sv-SE" sz="1350"/>
              </a:p>
            </p:txBody>
          </p:sp>
          <p:sp>
            <p:nvSpPr>
              <p:cNvPr id="190" name="Rectangle 174">
                <a:extLst>
                  <a:ext uri="{FF2B5EF4-FFF2-40B4-BE49-F238E27FC236}">
                    <a16:creationId xmlns:a16="http://schemas.microsoft.com/office/drawing/2014/main" id="{9A69A8E1-8322-465D-81BF-9CE948036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" y="3222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l</a:t>
                </a:r>
                <a:endParaRPr lang="sv-SE" altLang="sv-SE" sz="1350"/>
              </a:p>
            </p:txBody>
          </p:sp>
          <p:sp>
            <p:nvSpPr>
              <p:cNvPr id="191" name="Rectangle 175">
                <a:extLst>
                  <a:ext uri="{FF2B5EF4-FFF2-40B4-BE49-F238E27FC236}">
                    <a16:creationId xmlns:a16="http://schemas.microsoft.com/office/drawing/2014/main" id="{BD7DFDB4-F186-4BEE-AE50-646EAC46B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" y="3222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192" name="Rectangle 176">
                <a:extLst>
                  <a:ext uri="{FF2B5EF4-FFF2-40B4-BE49-F238E27FC236}">
                    <a16:creationId xmlns:a16="http://schemas.microsoft.com/office/drawing/2014/main" id="{531A9C07-1773-4E13-A07B-27A7B1EC9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222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193" name="Rectangle 177">
                <a:extLst>
                  <a:ext uri="{FF2B5EF4-FFF2-40B4-BE49-F238E27FC236}">
                    <a16:creationId xmlns:a16="http://schemas.microsoft.com/office/drawing/2014/main" id="{6522DB7D-5FC3-489C-ADCF-F008FC5CA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" y="3222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194" name="Rectangle 178">
                <a:extLst>
                  <a:ext uri="{FF2B5EF4-FFF2-40B4-BE49-F238E27FC236}">
                    <a16:creationId xmlns:a16="http://schemas.microsoft.com/office/drawing/2014/main" id="{ACDD42DF-1D95-4C87-9DA9-3646D9F12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3222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195" name="Rectangle 179">
                <a:extLst>
                  <a:ext uri="{FF2B5EF4-FFF2-40B4-BE49-F238E27FC236}">
                    <a16:creationId xmlns:a16="http://schemas.microsoft.com/office/drawing/2014/main" id="{B2F3206B-6ADC-4683-8125-0F4851253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3222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196" name="Rectangle 180">
                <a:extLst>
                  <a:ext uri="{FF2B5EF4-FFF2-40B4-BE49-F238E27FC236}">
                    <a16:creationId xmlns:a16="http://schemas.microsoft.com/office/drawing/2014/main" id="{9D2FF28E-8D5C-4530-ABD0-14D2E7129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3222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197" name="Rectangle 181">
                <a:extLst>
                  <a:ext uri="{FF2B5EF4-FFF2-40B4-BE49-F238E27FC236}">
                    <a16:creationId xmlns:a16="http://schemas.microsoft.com/office/drawing/2014/main" id="{A37848E1-4C20-42EF-B777-5D23B69BE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3222"/>
                <a:ext cx="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s</a:t>
                </a:r>
                <a:endParaRPr lang="sv-SE" altLang="sv-SE" sz="1350"/>
              </a:p>
            </p:txBody>
          </p:sp>
          <p:sp>
            <p:nvSpPr>
              <p:cNvPr id="198" name="Rectangle 182">
                <a:extLst>
                  <a:ext uri="{FF2B5EF4-FFF2-40B4-BE49-F238E27FC236}">
                    <a16:creationId xmlns:a16="http://schemas.microsoft.com/office/drawing/2014/main" id="{45C0CACB-9E00-40D3-969C-70B11CB91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" y="3222"/>
                <a:ext cx="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v</a:t>
                </a:r>
                <a:endParaRPr lang="sv-SE" altLang="sv-SE" sz="1350"/>
              </a:p>
            </p:txBody>
          </p:sp>
          <p:sp>
            <p:nvSpPr>
              <p:cNvPr id="199" name="Rectangle 183">
                <a:extLst>
                  <a:ext uri="{FF2B5EF4-FFF2-40B4-BE49-F238E27FC236}">
                    <a16:creationId xmlns:a16="http://schemas.microsoft.com/office/drawing/2014/main" id="{D6FD456A-10B2-49FC-BAE1-C35EEBD6D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222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200" name="Rectangle 184">
                <a:extLst>
                  <a:ext uri="{FF2B5EF4-FFF2-40B4-BE49-F238E27FC236}">
                    <a16:creationId xmlns:a16="http://schemas.microsoft.com/office/drawing/2014/main" id="{591E237E-47E2-4D81-8734-6DB4D9976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9" y="3222"/>
                <a:ext cx="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r</a:t>
                </a:r>
                <a:endParaRPr lang="sv-SE" altLang="sv-SE" sz="1350"/>
              </a:p>
            </p:txBody>
          </p:sp>
          <p:sp>
            <p:nvSpPr>
              <p:cNvPr id="201" name="Rectangle 185">
                <a:extLst>
                  <a:ext uri="{FF2B5EF4-FFF2-40B4-BE49-F238E27FC236}">
                    <a16:creationId xmlns:a16="http://schemas.microsoft.com/office/drawing/2014/main" id="{D668126E-71AB-4AED-AB0E-821F5B268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3222"/>
                <a:ext cx="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a</a:t>
                </a:r>
                <a:endParaRPr lang="sv-SE" altLang="sv-SE" sz="1350"/>
              </a:p>
            </p:txBody>
          </p:sp>
          <p:sp>
            <p:nvSpPr>
              <p:cNvPr id="202" name="Rectangle 186">
                <a:extLst>
                  <a:ext uri="{FF2B5EF4-FFF2-40B4-BE49-F238E27FC236}">
                    <a16:creationId xmlns:a16="http://schemas.microsoft.com/office/drawing/2014/main" id="{6D99258A-D796-498B-AD05-0445C8197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3222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203" name="Rectangle 187">
                <a:extLst>
                  <a:ext uri="{FF2B5EF4-FFF2-40B4-BE49-F238E27FC236}">
                    <a16:creationId xmlns:a16="http://schemas.microsoft.com/office/drawing/2014/main" id="{D23DA5D2-4B2F-450C-87FA-2F318ED33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5" y="3222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d</a:t>
                </a:r>
                <a:endParaRPr lang="sv-SE" altLang="sv-SE" sz="1350"/>
              </a:p>
            </p:txBody>
          </p:sp>
          <p:sp>
            <p:nvSpPr>
              <p:cNvPr id="204" name="Rectangle 188">
                <a:extLst>
                  <a:ext uri="{FF2B5EF4-FFF2-40B4-BE49-F238E27FC236}">
                    <a16:creationId xmlns:a16="http://schemas.microsoft.com/office/drawing/2014/main" id="{F6AA4BC0-04FF-4026-B395-7B9B81423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5" y="3222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205" name="Rectangle 189">
                <a:extLst>
                  <a:ext uri="{FF2B5EF4-FFF2-40B4-BE49-F238E27FC236}">
                    <a16:creationId xmlns:a16="http://schemas.microsoft.com/office/drawing/2014/main" id="{6EA2229C-F280-4FBA-B8E9-765659675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2" y="3310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i</a:t>
                </a:r>
                <a:endParaRPr lang="sv-SE" altLang="sv-SE" sz="1350"/>
              </a:p>
            </p:txBody>
          </p:sp>
          <p:sp>
            <p:nvSpPr>
              <p:cNvPr id="206" name="Rectangle 190">
                <a:extLst>
                  <a:ext uri="{FF2B5EF4-FFF2-40B4-BE49-F238E27FC236}">
                    <a16:creationId xmlns:a16="http://schemas.microsoft.com/office/drawing/2014/main" id="{9A519CED-6D57-46B4-A8EC-EC18F7249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310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207" name="Rectangle 191">
                <a:extLst>
                  <a:ext uri="{FF2B5EF4-FFF2-40B4-BE49-F238E27FC236}">
                    <a16:creationId xmlns:a16="http://schemas.microsoft.com/office/drawing/2014/main" id="{8E8A1A93-AA0C-42DA-BD76-36926749D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7" y="3310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o</a:t>
                </a:r>
                <a:endParaRPr lang="sv-SE" altLang="sv-SE" sz="1350"/>
              </a:p>
            </p:txBody>
          </p:sp>
          <p:sp>
            <p:nvSpPr>
              <p:cNvPr id="208" name="Rectangle 192">
                <a:extLst>
                  <a:ext uri="{FF2B5EF4-FFF2-40B4-BE49-F238E27FC236}">
                    <a16:creationId xmlns:a16="http://schemas.microsoft.com/office/drawing/2014/main" id="{741FEE24-312A-4374-91E0-1B495F11A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3310"/>
                <a:ext cx="5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m</a:t>
                </a:r>
                <a:endParaRPr lang="sv-SE" altLang="sv-SE" sz="1350"/>
              </a:p>
            </p:txBody>
          </p:sp>
          <p:sp>
            <p:nvSpPr>
              <p:cNvPr id="209" name="Rectangle 193">
                <a:extLst>
                  <a:ext uri="{FF2B5EF4-FFF2-40B4-BE49-F238E27FC236}">
                    <a16:creationId xmlns:a16="http://schemas.microsoft.com/office/drawing/2014/main" id="{AAF6ACCC-6F22-4D7C-93FE-F41C08BE3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3310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 </a:t>
                </a:r>
                <a:endParaRPr lang="sv-SE" altLang="sv-SE" sz="1350"/>
              </a:p>
            </p:txBody>
          </p:sp>
          <p:sp>
            <p:nvSpPr>
              <p:cNvPr id="210" name="Rectangle 194">
                <a:extLst>
                  <a:ext uri="{FF2B5EF4-FFF2-40B4-BE49-F238E27FC236}">
                    <a16:creationId xmlns:a16="http://schemas.microsoft.com/office/drawing/2014/main" id="{C4121911-318D-4DDF-9B6C-7B1BB952A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310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</a:t>
                </a:r>
                <a:endParaRPr lang="sv-SE" altLang="sv-SE" sz="1350"/>
              </a:p>
            </p:txBody>
          </p:sp>
          <p:sp>
            <p:nvSpPr>
              <p:cNvPr id="211" name="Rectangle 195">
                <a:extLst>
                  <a:ext uri="{FF2B5EF4-FFF2-40B4-BE49-F238E27FC236}">
                    <a16:creationId xmlns:a16="http://schemas.microsoft.com/office/drawing/2014/main" id="{780E39F4-9B0F-4F4E-9F44-F6A6D1081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" y="3310"/>
                <a:ext cx="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e</a:t>
                </a:r>
                <a:endParaRPr lang="sv-SE" altLang="sv-SE" sz="1350"/>
              </a:p>
            </p:txBody>
          </p:sp>
          <p:sp>
            <p:nvSpPr>
              <p:cNvPr id="212" name="Rectangle 196">
                <a:extLst>
                  <a:ext uri="{FF2B5EF4-FFF2-40B4-BE49-F238E27FC236}">
                    <a16:creationId xmlns:a16="http://schemas.microsoft.com/office/drawing/2014/main" id="{DB63C546-00D6-42E2-A549-DB30F35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310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213" name="Rectangle 197">
                <a:extLst>
                  <a:ext uri="{FF2B5EF4-FFF2-40B4-BE49-F238E27FC236}">
                    <a16:creationId xmlns:a16="http://schemas.microsoft.com/office/drawing/2014/main" id="{2AF7D653-8F3A-4D4D-B30B-335DFE2B2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310"/>
                <a:ext cx="3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n</a:t>
                </a:r>
                <a:endParaRPr lang="sv-SE" altLang="sv-SE" sz="1350"/>
              </a:p>
            </p:txBody>
          </p:sp>
          <p:sp>
            <p:nvSpPr>
              <p:cNvPr id="214" name="Rectangle 198">
                <a:extLst>
                  <a:ext uri="{FF2B5EF4-FFF2-40B4-BE49-F238E27FC236}">
                    <a16:creationId xmlns:a16="http://schemas.microsoft.com/office/drawing/2014/main" id="{C090725D-BAAE-4E70-AA0F-7EFB9198B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" y="3310"/>
                <a:ext cx="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i</a:t>
                </a:r>
                <a:endParaRPr lang="sv-SE" altLang="sv-SE" sz="1350"/>
              </a:p>
            </p:txBody>
          </p:sp>
          <p:sp>
            <p:nvSpPr>
              <p:cNvPr id="215" name="Rectangle 199">
                <a:extLst>
                  <a:ext uri="{FF2B5EF4-FFF2-40B4-BE49-F238E27FC236}">
                    <a16:creationId xmlns:a16="http://schemas.microsoft.com/office/drawing/2014/main" id="{46CE281C-4EEC-48EF-B28C-2ECE9C3E5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4" y="3310"/>
                <a:ext cx="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sv-SE" altLang="sv-SE" sz="675">
                    <a:solidFill>
                      <a:srgbClr val="595959"/>
                    </a:solidFill>
                    <a:latin typeface="Calibri" panose="020F0502020204030204" pitchFamily="34" charset="0"/>
                  </a:rPr>
                  <a:t>k</a:t>
                </a:r>
                <a:endParaRPr lang="sv-SE" altLang="sv-SE" sz="1350"/>
              </a:p>
            </p:txBody>
          </p:sp>
          <p:sp>
            <p:nvSpPr>
              <p:cNvPr id="216" name="Freeform 200">
                <a:extLst>
                  <a:ext uri="{FF2B5EF4-FFF2-40B4-BE49-F238E27FC236}">
                    <a16:creationId xmlns:a16="http://schemas.microsoft.com/office/drawing/2014/main" id="{5954F86D-0368-4E5E-BD24-46C44EDF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3491"/>
                <a:ext cx="32" cy="41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54 w 54"/>
                  <a:gd name="T5" fmla="*/ 0 h 67"/>
                  <a:gd name="T6" fmla="*/ 54 w 54"/>
                  <a:gd name="T7" fmla="*/ 67 h 67"/>
                  <a:gd name="T8" fmla="*/ 0 w 54"/>
                  <a:gd name="T9" fmla="*/ 67 h 67"/>
                  <a:gd name="T10" fmla="*/ 0 w 54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5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350"/>
              </a:p>
            </p:txBody>
          </p:sp>
          <p:sp>
            <p:nvSpPr>
              <p:cNvPr id="217" name="Rectangle 201">
                <a:extLst>
                  <a:ext uri="{FF2B5EF4-FFF2-40B4-BE49-F238E27FC236}">
                    <a16:creationId xmlns:a16="http://schemas.microsoft.com/office/drawing/2014/main" id="{9609AB77-E86D-45D0-972A-CD0A1DBA7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3463"/>
                <a:ext cx="7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endParaRPr lang="sv-SE" altLang="sv-SE" sz="1350" dirty="0"/>
              </a:p>
            </p:txBody>
          </p:sp>
          <p:sp>
            <p:nvSpPr>
              <p:cNvPr id="219" name="Rectangle 203">
                <a:extLst>
                  <a:ext uri="{FF2B5EF4-FFF2-40B4-BE49-F238E27FC236}">
                    <a16:creationId xmlns:a16="http://schemas.microsoft.com/office/drawing/2014/main" id="{31523800-66AA-45A4-822D-269E6F332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" y="346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endParaRPr lang="sv-SE" altLang="sv-SE" sz="1350" dirty="0"/>
              </a:p>
            </p:txBody>
          </p:sp>
          <p:sp>
            <p:nvSpPr>
              <p:cNvPr id="220" name="Rectangle 204">
                <a:extLst>
                  <a:ext uri="{FF2B5EF4-FFF2-40B4-BE49-F238E27FC236}">
                    <a16:creationId xmlns:a16="http://schemas.microsoft.com/office/drawing/2014/main" id="{F41D6ABB-AA0D-4EB6-94BD-5AB9BB600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3463"/>
                <a:ext cx="14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endParaRPr lang="sv-SE" altLang="sv-SE" sz="1350" dirty="0"/>
              </a:p>
            </p:txBody>
          </p:sp>
        </p:grp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id="{004BC00C-3923-4673-9FA5-47740C90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3463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0534A5D0-0415-4D9A-B501-7FB7A82E2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34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14" name="Freeform 208">
              <a:extLst>
                <a:ext uri="{FF2B5EF4-FFF2-40B4-BE49-F238E27FC236}">
                  <a16:creationId xmlns:a16="http://schemas.microsoft.com/office/drawing/2014/main" id="{28D9E1D5-C20A-496F-BB24-1A790B6A7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3491"/>
              <a:ext cx="39" cy="41"/>
            </a:xfrm>
            <a:custGeom>
              <a:avLst/>
              <a:gdLst>
                <a:gd name="T0" fmla="*/ 0 w 66"/>
                <a:gd name="T1" fmla="*/ 0 h 67"/>
                <a:gd name="T2" fmla="*/ 0 w 66"/>
                <a:gd name="T3" fmla="*/ 0 h 67"/>
                <a:gd name="T4" fmla="*/ 66 w 66"/>
                <a:gd name="T5" fmla="*/ 0 h 67"/>
                <a:gd name="T6" fmla="*/ 66 w 66"/>
                <a:gd name="T7" fmla="*/ 67 h 67"/>
                <a:gd name="T8" fmla="*/ 0 w 66"/>
                <a:gd name="T9" fmla="*/ 67 h 67"/>
                <a:gd name="T10" fmla="*/ 0 w 66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 dirty="0"/>
            </a:p>
          </p:txBody>
        </p:sp>
        <p:sp>
          <p:nvSpPr>
            <p:cNvPr id="15" name="Rectangle 209">
              <a:extLst>
                <a:ext uri="{FF2B5EF4-FFF2-40B4-BE49-F238E27FC236}">
                  <a16:creationId xmlns:a16="http://schemas.microsoft.com/office/drawing/2014/main" id="{0D757B3A-89F3-44D3-ACCF-BB52BAFE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34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16" name="Rectangle 210">
              <a:extLst>
                <a:ext uri="{FF2B5EF4-FFF2-40B4-BE49-F238E27FC236}">
                  <a16:creationId xmlns:a16="http://schemas.microsoft.com/office/drawing/2014/main" id="{E5452235-BD41-468B-AA1A-F8CD6878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34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17" name="Rectangle 211">
              <a:extLst>
                <a:ext uri="{FF2B5EF4-FFF2-40B4-BE49-F238E27FC236}">
                  <a16:creationId xmlns:a16="http://schemas.microsoft.com/office/drawing/2014/main" id="{94722BBF-120A-4ADE-BC97-623571B80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4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18" name="Rectangle 212">
              <a:extLst>
                <a:ext uri="{FF2B5EF4-FFF2-40B4-BE49-F238E27FC236}">
                  <a16:creationId xmlns:a16="http://schemas.microsoft.com/office/drawing/2014/main" id="{D7B8F955-529D-489F-A167-2F9FE96D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4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19" name="Rectangle 213">
              <a:extLst>
                <a:ext uri="{FF2B5EF4-FFF2-40B4-BE49-F238E27FC236}">
                  <a16:creationId xmlns:a16="http://schemas.microsoft.com/office/drawing/2014/main" id="{72CEA97F-1E46-4EC5-B4D3-80171EB64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463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  <p:sp>
          <p:nvSpPr>
            <p:cNvPr id="20" name="Rectangle 214">
              <a:extLst>
                <a:ext uri="{FF2B5EF4-FFF2-40B4-BE49-F238E27FC236}">
                  <a16:creationId xmlns:a16="http://schemas.microsoft.com/office/drawing/2014/main" id="{CC4838DE-EFAD-4E2A-AFF4-93B238A64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34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sv-SE" altLang="sv-SE" sz="1350" dirty="0"/>
            </a:p>
          </p:txBody>
        </p:sp>
      </p:grpSp>
      <p:sp>
        <p:nvSpPr>
          <p:cNvPr id="526" name="textruta 525">
            <a:extLst>
              <a:ext uri="{FF2B5EF4-FFF2-40B4-BE49-F238E27FC236}">
                <a16:creationId xmlns:a16="http://schemas.microsoft.com/office/drawing/2014/main" id="{4C6B6F67-75BE-4A4A-AAD2-14208A464EF2}"/>
              </a:ext>
            </a:extLst>
          </p:cNvPr>
          <p:cNvSpPr txBox="1"/>
          <p:nvPr/>
        </p:nvSpPr>
        <p:spPr>
          <a:xfrm>
            <a:off x="1416956" y="4077167"/>
            <a:ext cx="10958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75" dirty="0"/>
              <a:t>Förvärvsarbetande 2017</a:t>
            </a:r>
          </a:p>
        </p:txBody>
      </p:sp>
      <p:sp>
        <p:nvSpPr>
          <p:cNvPr id="527" name="textruta 526">
            <a:extLst>
              <a:ext uri="{FF2B5EF4-FFF2-40B4-BE49-F238E27FC236}">
                <a16:creationId xmlns:a16="http://schemas.microsoft.com/office/drawing/2014/main" id="{C5B910DD-CBD6-4363-8007-CB65F4A6C7E3}"/>
              </a:ext>
            </a:extLst>
          </p:cNvPr>
          <p:cNvSpPr txBox="1"/>
          <p:nvPr/>
        </p:nvSpPr>
        <p:spPr>
          <a:xfrm>
            <a:off x="2700421" y="4077167"/>
            <a:ext cx="151654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75" dirty="0"/>
              <a:t>Antal i pension fram till och med 2037</a:t>
            </a:r>
          </a:p>
        </p:txBody>
      </p:sp>
    </p:spTree>
    <p:extLst>
      <p:ext uri="{BB962C8B-B14F-4D97-AF65-F5344CB8AC3E}">
        <p14:creationId xmlns:p14="http://schemas.microsoft.com/office/powerpoint/2010/main" val="351727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AFFE5-F6CB-429E-8A4D-BB18AEF19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Pendlingsmönster</a:t>
            </a:r>
          </a:p>
        </p:txBody>
      </p:sp>
    </p:spTree>
    <p:extLst>
      <p:ext uri="{BB962C8B-B14F-4D97-AF65-F5344CB8AC3E}">
        <p14:creationId xmlns:p14="http://schemas.microsoft.com/office/powerpoint/2010/main" val="26658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A4AD5-14CA-47EA-AAB4-DC4CE035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Riktad in- och utpendling i Malå 2017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EC53D724-F903-1145-B7F1-1EC845706308}"/>
              </a:ext>
            </a:extLst>
          </p:cNvPr>
          <p:cNvSpPr txBox="1">
            <a:spLocks/>
          </p:cNvSpPr>
          <p:nvPr/>
        </p:nvSpPr>
        <p:spPr>
          <a:xfrm>
            <a:off x="5896654" y="1725266"/>
            <a:ext cx="2618695" cy="13574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År 2017 var det 232 inpendlande män respektive 82 inpendlande kvinnor till Malå.</a:t>
            </a:r>
          </a:p>
          <a:p>
            <a:endParaRPr lang="sv-SE" sz="1100" dirty="0"/>
          </a:p>
          <a:p>
            <a:r>
              <a:rPr lang="sv-SE" sz="1100" dirty="0"/>
              <a:t>Samma år var det 261 män och 81 kvinnor som pendlade ut från Malå.</a:t>
            </a:r>
          </a:p>
          <a:p>
            <a:endParaRPr lang="sv-SE" sz="900" dirty="0"/>
          </a:p>
          <a:p>
            <a:endParaRPr lang="sv-SE" sz="9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E83CB0D-CA66-8E49-BBAF-1B86A26C1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7" y="1299698"/>
            <a:ext cx="4220633" cy="25441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2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5DDE5-615A-46D8-A394-71BDB842F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Utbildningsmönster</a:t>
            </a:r>
          </a:p>
        </p:txBody>
      </p:sp>
    </p:spTree>
    <p:extLst>
      <p:ext uri="{BB962C8B-B14F-4D97-AF65-F5344CB8AC3E}">
        <p14:creationId xmlns:p14="http://schemas.microsoft.com/office/powerpoint/2010/main" val="99355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Utbildningsnivå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49" y="732845"/>
          <a:ext cx="7897195" cy="315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sv-SE" sz="1400" dirty="0"/>
                        <a:t>Utbildningsnivå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Andel av befolkning med 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Motsv. andel i 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Motsv. andel i riket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Förgymnasial utbildning &lt;</a:t>
                      </a:r>
                      <a:r>
                        <a:rPr lang="sv-SE" sz="900" baseline="0" dirty="0"/>
                        <a:t> 9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67 (62 %)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41 (38 %)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Förgymnasial utbildning,</a:t>
                      </a:r>
                      <a:r>
                        <a:rPr lang="sv-SE" sz="900" baseline="0" dirty="0"/>
                        <a:t> 9 (10)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189 (58 %)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137 (42 %)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högst 2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386 (56 %)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301 (44 %)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327 (57 %)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248 (43 %)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  <a:r>
                        <a:rPr lang="sv-SE" sz="900" baseline="0" dirty="0"/>
                        <a:t>, mindre än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89 (45 %)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107 (55 %)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utbildning,</a:t>
                      </a:r>
                      <a:r>
                        <a:rPr lang="sv-SE" sz="900" baseline="0" dirty="0"/>
                        <a:t> 3 år eller mer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63 (27 %)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173 (73 %)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Forskarutbildning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 (25 %)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(75 %)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r>
                        <a:rPr lang="sv-SE" sz="900" dirty="0"/>
                        <a:t>Uppgift saknas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40 (66 %)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(34 %)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/>
          </p:cNvSpPr>
          <p:nvPr/>
        </p:nvSpPr>
        <p:spPr>
          <a:xfrm>
            <a:off x="628649" y="3883132"/>
            <a:ext cx="5255559" cy="12603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Statistiken visar att 20 % av befolkningen (16-74 år) i Malå har en förgymnasial utbildning vilket är en högre andel än i Västerbottens län och riket. </a:t>
            </a:r>
          </a:p>
          <a:p>
            <a:r>
              <a:rPr lang="sv-SE" sz="1100" dirty="0"/>
              <a:t>60 % har en gymnasial utbildning vilket är högre än i länet (46%) och riket (43%).</a:t>
            </a:r>
          </a:p>
          <a:p>
            <a:r>
              <a:rPr lang="sv-SE" sz="1100" dirty="0"/>
              <a:t>17 % har en eftergymnasial utbildning. Motsvarande andelar i länet och riket är högre (36 % respektive 35 %). 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0"/>
          </p:nvPr>
        </p:nvSpPr>
        <p:spPr>
          <a:xfrm>
            <a:off x="5884208" y="3883132"/>
            <a:ext cx="2641636" cy="1105946"/>
          </a:xfrm>
        </p:spPr>
        <p:txBody>
          <a:bodyPr>
            <a:normAutofit/>
          </a:bodyPr>
          <a:lstStyle/>
          <a:p>
            <a:r>
              <a:rPr lang="sv-SE" sz="1200" dirty="0"/>
              <a:t>Statistiken visar utbildningsnivå för befolkningen 16-74 år i Malå och är inhämtad från SCB:s statistikdatabas.</a:t>
            </a:r>
          </a:p>
        </p:txBody>
      </p:sp>
    </p:spTree>
    <p:extLst>
      <p:ext uri="{BB962C8B-B14F-4D97-AF65-F5344CB8AC3E}">
        <p14:creationId xmlns:p14="http://schemas.microsoft.com/office/powerpoint/2010/main" val="365137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gymnasium och högskola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34964" y="1331168"/>
          <a:ext cx="4273952" cy="158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326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män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Andel kvinnor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 till högskola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Malå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---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94,1 %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82,3 %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86,7 %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91,2 %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169218" y="3656046"/>
            <a:ext cx="2499126" cy="875337"/>
          </a:xfrm>
        </p:spPr>
        <p:txBody>
          <a:bodyPr/>
          <a:lstStyle/>
          <a:p>
            <a:r>
              <a:rPr lang="sv-SE" sz="1200" dirty="0"/>
              <a:t>Statistiken visar andel behöriga till gymnasium och högskola år 2016 uppdelat på kön och har inhämtats från SCB:s statistikdatabas.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5169218" y="1097061"/>
            <a:ext cx="3411855" cy="21947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1125" dirty="0"/>
            </a:br>
            <a:r>
              <a:rPr lang="sv-SE" sz="1125" dirty="0"/>
              <a:t>Statistik rörande behörighet till gymnasium avser andel elever i årskurs 9 med behörighet att söka yrkesprogram.</a:t>
            </a:r>
          </a:p>
          <a:p>
            <a:endParaRPr lang="sv-SE" sz="1125" dirty="0"/>
          </a:p>
          <a:p>
            <a:r>
              <a:rPr lang="sv-SE" sz="1200" dirty="0"/>
              <a:t> I statistiken från Skolverket definieras ~100 som att mest 4 elever saknar behörighet till gymnasiets yrkesprogram.</a:t>
            </a:r>
            <a:br>
              <a:rPr lang="sv-SE" sz="1200" dirty="0"/>
            </a:br>
            <a:endParaRPr lang="sv-SE" sz="1200" dirty="0"/>
          </a:p>
          <a:p>
            <a:r>
              <a:rPr lang="sv-SE" sz="1125" dirty="0"/>
              <a:t>I Skolverkets databas saknas uppgift om andel behöriga till högskola gällande Malå. </a:t>
            </a:r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163851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Befolkning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Arbetsmarknad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Kompetensförsörjning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Pendlingsmönster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A5851A-D24C-4909-89D9-F914D30DFF84}"/>
              </a:ext>
            </a:extLst>
          </p:cNvPr>
          <p:cNvSpPr txBox="1">
            <a:spLocks/>
          </p:cNvSpPr>
          <p:nvPr/>
        </p:nvSpPr>
        <p:spPr>
          <a:xfrm>
            <a:off x="628650" y="3535111"/>
            <a:ext cx="6858000" cy="459002"/>
          </a:xfrm>
          <a:prstGeom prst="rect">
            <a:avLst/>
          </a:prstGeom>
          <a:solidFill>
            <a:srgbClr val="62269E"/>
          </a:solidFill>
        </p:spPr>
        <p:txBody>
          <a:bodyPr vert="horz" wrap="square" lIns="68580" tIns="34290" rIns="68580" bIns="3429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Utbildning</a:t>
            </a:r>
          </a:p>
        </p:txBody>
      </p:sp>
    </p:spTree>
    <p:extLst>
      <p:ext uri="{BB962C8B-B14F-4D97-AF65-F5344CB8AC3E}">
        <p14:creationId xmlns:p14="http://schemas.microsoft.com/office/powerpoint/2010/main" val="417235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till gymnasiet – läsår 2017/18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120269" y="3517102"/>
            <a:ext cx="2215532" cy="676128"/>
          </a:xfrm>
        </p:spPr>
        <p:txBody>
          <a:bodyPr>
            <a:normAutofit/>
          </a:bodyPr>
          <a:lstStyle/>
          <a:p>
            <a:r>
              <a:rPr lang="sv-SE" sz="1200" dirty="0"/>
              <a:t>Statistiken är inhämtad från Skolverkets statistikdatabas Siris. </a:t>
            </a:r>
          </a:p>
        </p:txBody>
      </p:sp>
      <p:graphicFrame>
        <p:nvGraphicFramePr>
          <p:cNvPr id="7" name="Platshållare för innehåll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73339705"/>
              </p:ext>
            </p:extLst>
          </p:nvPr>
        </p:nvGraphicFramePr>
        <p:xfrm>
          <a:off x="613946" y="964598"/>
          <a:ext cx="6694358" cy="221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7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8309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Antal elever åk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</a:t>
                      </a:r>
                      <a:r>
                        <a:rPr lang="sv-SE" sz="1100" baseline="0" dirty="0"/>
                        <a:t> elever behöriga till </a:t>
                      </a:r>
                      <a:r>
                        <a:rPr lang="sv-SE" sz="1100" baseline="0" dirty="0" err="1"/>
                        <a:t>yrkespro</a:t>
                      </a:r>
                      <a:r>
                        <a:rPr lang="sv-SE" sz="1100" baseline="0" dirty="0"/>
                        <a:t>-gram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estetiskt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 till ekonomi-, humanistiska och samhälls-vetenskaps-program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naturvetenskapligt och tekniskt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elever ej behöriga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20">
                <a:tc>
                  <a:txBody>
                    <a:bodyPr/>
                    <a:lstStyle/>
                    <a:p>
                      <a:r>
                        <a:rPr lang="sv-SE" sz="1100" dirty="0"/>
                        <a:t>Malå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84,9 %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83,4 %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83,2 %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110 583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83,</a:t>
                      </a:r>
                      <a:r>
                        <a:rPr lang="sv-SE" sz="1100" baseline="0" dirty="0"/>
                        <a:t>5 %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81,9 %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15,6 %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6194" y="3517102"/>
            <a:ext cx="3323850" cy="14309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25000" lnSpcReduction="2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sv-SE" sz="4800" dirty="0"/>
              <a:t>I Malå är en lägre andel behöriga till ekonomi, humanistiska och samhällsvetenskapsprogram relativt länet och riket. jämfört med såväl länet som riket. </a:t>
            </a:r>
          </a:p>
          <a:p>
            <a:pPr>
              <a:lnSpc>
                <a:spcPct val="120000"/>
              </a:lnSpc>
            </a:pPr>
            <a:r>
              <a:rPr lang="sv-SE" sz="4800" dirty="0"/>
              <a:t>I statistiken från Skolverket definieras ~100 som att 1-4 elever saknar behörighet till gymnasiets yrkesprogram.</a:t>
            </a:r>
            <a:br>
              <a:rPr lang="sv-SE" sz="4800" dirty="0"/>
            </a:br>
            <a:endParaRPr lang="sv-SE" sz="4800" dirty="0"/>
          </a:p>
          <a:p>
            <a:endParaRPr lang="sv-SE" sz="4800" dirty="0"/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396435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åk 9 – läsår 2017/18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1979" y="985257"/>
          <a:ext cx="7923320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r>
                        <a:rPr lang="sv-SE" sz="900" dirty="0"/>
                        <a:t>Förgymnasial</a:t>
                      </a:r>
                      <a:r>
                        <a:rPr lang="sv-SE" sz="900" baseline="0" dirty="0"/>
                        <a:t> eller gymnasial utbildning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Anden behörighet yrkes-program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Anden behörighet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Malå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53,8 %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71,3 %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197,7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46,2 %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256,8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70,0 %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81,7 %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1577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59,0 %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87,7 %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94,0 %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245,7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45 386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43,1 %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65,8 %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78,1 %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59 881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56,9 %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87,2 %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93,5 %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253,7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179817" y="3241964"/>
            <a:ext cx="2365482" cy="1000478"/>
          </a:xfrm>
        </p:spPr>
        <p:txBody>
          <a:bodyPr/>
          <a:lstStyle/>
          <a:p>
            <a:r>
              <a:rPr lang="sv-SE" sz="1200" dirty="0"/>
              <a:t>Statistiken har inhämtats från Skolverkets statistikdatabas Siris. 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6194" y="3241964"/>
            <a:ext cx="3323850" cy="1751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25" dirty="0"/>
              <a:t>Statistiken är uppdelad på föräldrarnas högsta utbildningsnivå.  Andelen elever med föräldrar som högst har eftergymnasial utbildning är något fler i Malå än i länet och i riket. Andelen elever som uppnått kunskapskrav respektive behörighet till yrkesprogram är generellt högre i Malå relativt jämförelseområdena. </a:t>
            </a:r>
          </a:p>
          <a:p>
            <a:r>
              <a:rPr lang="sv-SE" sz="1125" dirty="0"/>
              <a:t>Det genomsnittliga meritvärdet är lägre i Malå för elever vars föräldrar som högst har förgymnasial eller gymnasial utbildning men högre i gruppen elever där föräldrarna har en eftergymnasial utbildning relativt länen och riket. </a:t>
            </a:r>
          </a:p>
        </p:txBody>
      </p:sp>
    </p:spTree>
    <p:extLst>
      <p:ext uri="{BB962C8B-B14F-4D97-AF65-F5344CB8AC3E}">
        <p14:creationId xmlns:p14="http://schemas.microsoft.com/office/powerpoint/2010/main" val="234776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gymnasium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7320" y="901998"/>
          <a:ext cx="5421123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2015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2016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2017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Malå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15,6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478218" y="3263264"/>
            <a:ext cx="2037131" cy="1258234"/>
          </a:xfrm>
        </p:spPr>
        <p:txBody>
          <a:bodyPr/>
          <a:lstStyle/>
          <a:p>
            <a:r>
              <a:rPr lang="sv-SE" sz="1200" dirty="0"/>
              <a:t>Statistiken visar genomsnittligt betygspoäng 2014-2016 i yrkesprogram och högskoleförberedande program och har inhämtats från Skolverkets statistikdatabas Siris.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48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112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Befolkning</a:t>
            </a:r>
          </a:p>
        </p:txBody>
      </p:sp>
    </p:spTree>
    <p:extLst>
      <p:ext uri="{BB962C8B-B14F-4D97-AF65-F5344CB8AC3E}">
        <p14:creationId xmlns:p14="http://schemas.microsoft.com/office/powerpoint/2010/main" val="202749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half" idx="10"/>
          </p:nvPr>
        </p:nvSpPr>
        <p:spPr>
          <a:xfrm>
            <a:off x="6127081" y="2571751"/>
            <a:ext cx="2705714" cy="2083418"/>
          </a:xfrm>
        </p:spPr>
        <p:txBody>
          <a:bodyPr>
            <a:normAutofit/>
          </a:bodyPr>
          <a:lstStyle/>
          <a:p>
            <a:endParaRPr lang="sv-SE" sz="1125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/>
          </p:nvPr>
        </p:nvGraphicFramePr>
        <p:xfrm>
          <a:off x="628650" y="945060"/>
          <a:ext cx="4263394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618">
                  <a:extLst>
                    <a:ext uri="{9D8B030D-6E8A-4147-A177-3AD203B41FA5}">
                      <a16:colId xmlns:a16="http://schemas.microsoft.com/office/drawing/2014/main" val="2769935946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762256151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5601989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</a:rPr>
                        <a:t>Kommun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Antal 2017</a:t>
                      </a:r>
                      <a:endParaRPr lang="sv-SE" sz="900" dirty="0">
                        <a:solidFill>
                          <a:schemeClr val="bg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2015-2016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2016-2017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2007-2017 (%)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924439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Bjurholm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2 451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228418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Dorotea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2 646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-73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72509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Lycksele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12 257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727987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Malå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3 133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7473391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Nordmaling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7 103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72179023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Norsjö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4 086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-51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-7 %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0463015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Robertsfors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6 784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29674477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Skellefteå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72 723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235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457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3520957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Sorsele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-10 %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5651632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Storuman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5 902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-44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-8 %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845755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Umeå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125 080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2 115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2 188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62513815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Vilhelmina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4764707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Vindeln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5 412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98844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Vännäs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8 776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+5 %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1314276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Åsele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2 809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-66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712209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268 465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2 503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2 584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3999807"/>
                  </a:ext>
                </a:extLst>
              </a:tr>
            </a:tbl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B9D91683-D20E-4E67-9E6F-FE872673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699" cy="459000"/>
          </a:xfrm>
          <a:solidFill>
            <a:srgbClr val="62269E"/>
          </a:solidFill>
        </p:spPr>
        <p:txBody>
          <a:bodyPr/>
          <a:lstStyle/>
          <a:p>
            <a:pPr algn="l"/>
            <a:r>
              <a:rPr lang="sv-SE" sz="2400" dirty="0"/>
              <a:t>Befolkningen</a:t>
            </a:r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91ED033F-F7DF-C14C-980C-76EA225B8AC1}"/>
              </a:ext>
            </a:extLst>
          </p:cNvPr>
          <p:cNvSpPr txBox="1">
            <a:spLocks/>
          </p:cNvSpPr>
          <p:nvPr/>
        </p:nvSpPr>
        <p:spPr>
          <a:xfrm>
            <a:off x="5866014" y="945060"/>
            <a:ext cx="2649335" cy="489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Visar folkmängden i dagbefolkningen, inhämtats från SCB.</a:t>
            </a: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6963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92D73D6-9333-4FC6-BA43-9F6F4C77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000" dirty="0"/>
              <a:t>Befolkningsprognos Malå kommun, mindre kommuner och Västerbotten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864E5B4-2330-4415-9C19-844538DFEB8B}"/>
              </a:ext>
            </a:extLst>
          </p:cNvPr>
          <p:cNvSpPr txBox="1">
            <a:spLocks/>
          </p:cNvSpPr>
          <p:nvPr/>
        </p:nvSpPr>
        <p:spPr>
          <a:xfrm>
            <a:off x="7185992" y="925881"/>
            <a:ext cx="1838108" cy="3943774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>
                <a:solidFill>
                  <a:schemeClr val="bg1"/>
                </a:solidFill>
              </a:rPr>
              <a:t>Antalet invånare i Malå kommun har minskat i genomsnitt med 0,8 % varje år. År 2017 hade de 3 133 invånare och om befolkningsutvecklingen fortsätter i samma takt som tidigare kommer de år 2037 ha 2 663 invånare, en minskning med 470 personer. </a:t>
            </a:r>
          </a:p>
          <a:p>
            <a:r>
              <a:rPr lang="sv-SE" sz="900" dirty="0">
                <a:solidFill>
                  <a:schemeClr val="bg1"/>
                </a:solidFill>
              </a:rPr>
              <a:t>Befolkningstillväxten I Västerbottens län har varit stabilt positiv och ökar i genomsnitt med 0,3 % per år. Fortsätter denna utveckling kommer Västerbotten år 2037 att ha 285 731 invånare. En ökning med 17 266 personer sedan 2017. </a:t>
            </a:r>
          </a:p>
          <a:p>
            <a:r>
              <a:rPr lang="sv-SE" sz="900" dirty="0">
                <a:solidFill>
                  <a:schemeClr val="bg1"/>
                </a:solidFill>
              </a:rPr>
              <a:t>De mindre kommunerna minskar i genomsnitt med 0,5 % varje år. I jämförelse minskar således Malå kommuns invånare i snabbare takt än de små kommunerna i länet sammanlagda utveckling. </a:t>
            </a:r>
          </a:p>
          <a:p>
            <a:r>
              <a:rPr lang="sv-SE" sz="900" dirty="0">
                <a:solidFill>
                  <a:schemeClr val="bg1"/>
                </a:solidFill>
              </a:rPr>
              <a:t>I diagrammet visas befolkningsutvecklingen för Malå kommun på primäraxeln (den vänstra) medan Västerbottens län och de mindre kommunernas sammanlagda utveckling visas på sekundäraxeln (den högra).</a:t>
            </a:r>
          </a:p>
          <a:p>
            <a:r>
              <a:rPr lang="sv-SE" sz="900" dirty="0">
                <a:solidFill>
                  <a:schemeClr val="bg1"/>
                </a:solidFill>
              </a:rPr>
              <a:t> </a:t>
            </a: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0346B9-5252-4ACC-B7E0-5BCA24643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46782"/>
              </p:ext>
            </p:extLst>
          </p:nvPr>
        </p:nvGraphicFramePr>
        <p:xfrm>
          <a:off x="628651" y="872158"/>
          <a:ext cx="6169715" cy="399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014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35969-0CC4-4CD6-A22A-0752F3E09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Arbetsmarknaden</a:t>
            </a:r>
          </a:p>
        </p:txBody>
      </p:sp>
    </p:spTree>
    <p:extLst>
      <p:ext uri="{BB962C8B-B14F-4D97-AF65-F5344CB8AC3E}">
        <p14:creationId xmlns:p14="http://schemas.microsoft.com/office/powerpoint/2010/main" val="14694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922B1-977F-4D7B-A7BE-7F517B8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Antal förvärvsarbetande efter bransch i Malå kommun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D16DF6-30FA-4C7C-AE01-9A3013E7E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069945"/>
              </p:ext>
            </p:extLst>
          </p:nvPr>
        </p:nvGraphicFramePr>
        <p:xfrm>
          <a:off x="819978" y="954158"/>
          <a:ext cx="6708914" cy="391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65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5B6D3-6567-4813-8DC8-E5C7EB80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Könsfördelning per bransch i Malå kommun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350DE4-2768-4F2A-956F-DE96BCA35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556189"/>
              </p:ext>
            </p:extLst>
          </p:nvPr>
        </p:nvGraphicFramePr>
        <p:xfrm>
          <a:off x="628649" y="1103244"/>
          <a:ext cx="6631886" cy="376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48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56B83-F237-429A-A413-DC03CF43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000" dirty="0"/>
              <a:t>Könsfördelning per bransch i Malå kommun och Västerbottens län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5DB5CA-017E-409E-9917-37671D75E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342325"/>
              </p:ext>
            </p:extLst>
          </p:nvPr>
        </p:nvGraphicFramePr>
        <p:xfrm>
          <a:off x="628649" y="1021960"/>
          <a:ext cx="7556225" cy="371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5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</TotalTime>
  <Words>1945</Words>
  <Application>Microsoft Macintosh PowerPoint</Application>
  <PresentationFormat>Bildspel på skärmen (16:9)</PresentationFormat>
  <Paragraphs>559</Paragraphs>
  <Slides>23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Arial</vt:lpstr>
      <vt:lpstr>Athelas Regular</vt:lpstr>
      <vt:lpstr>Calibri</vt:lpstr>
      <vt:lpstr>Helvetica Light</vt:lpstr>
      <vt:lpstr>Helvetica Neue</vt:lpstr>
      <vt:lpstr>Helvetica Neue Medium</vt:lpstr>
      <vt:lpstr>Office-tema</vt:lpstr>
      <vt:lpstr>PowerPoint-presentation</vt:lpstr>
      <vt:lpstr>PowerPoint-presentation</vt:lpstr>
      <vt:lpstr>Befolkning</vt:lpstr>
      <vt:lpstr>Befolkningen</vt:lpstr>
      <vt:lpstr>Befolkningsprognos Malå kommun, mindre kommuner och Västerbotten</vt:lpstr>
      <vt:lpstr>Arbetsmarknaden</vt:lpstr>
      <vt:lpstr>Antal förvärvsarbetande efter bransch i Malå kommun </vt:lpstr>
      <vt:lpstr>Könsfördelning per bransch i Malå kommun</vt:lpstr>
      <vt:lpstr>Könsfördelning per bransch i Malå kommun och Västerbottens län</vt:lpstr>
      <vt:lpstr>Antal anställda per yrkesområde i Malå samt Malås andel av yrkesområdet i länet</vt:lpstr>
      <vt:lpstr>De största yrkesgrupperna i Malå</vt:lpstr>
      <vt:lpstr>Kompetensförsörjning</vt:lpstr>
      <vt:lpstr>Antal förvärvsarbetande i Malå 2017 och antal pensionsavgångar bland dessa fram till 2037</vt:lpstr>
      <vt:lpstr>5 största yrkena 2017 och pensionsavgångar i yrkena  fram till 2037 i Malå</vt:lpstr>
      <vt:lpstr>Pendlingsmönster</vt:lpstr>
      <vt:lpstr>Riktad in- och utpendling i Malå 2017</vt:lpstr>
      <vt:lpstr>Utbildningsmönster</vt:lpstr>
      <vt:lpstr>Utbildningsnivå</vt:lpstr>
      <vt:lpstr>Behörighet gymnasium och högskola</vt:lpstr>
      <vt:lpstr>Behörighet till gymnasiet – läsår 2017/18</vt:lpstr>
      <vt:lpstr>Betyg åk 9 – läsår 2017/18</vt:lpstr>
      <vt:lpstr>Betyg gymnasium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Malå</dc:title>
  <dc:creator>Microsoft Office-användare</dc:creator>
  <cp:lastModifiedBy>Microsoft Office-användare</cp:lastModifiedBy>
  <cp:revision>16</cp:revision>
  <cp:lastPrinted>2016-03-23T07:52:20Z</cp:lastPrinted>
  <dcterms:created xsi:type="dcterms:W3CDTF">2019-02-25T10:35:35Z</dcterms:created>
  <dcterms:modified xsi:type="dcterms:W3CDTF">2019-02-26T09:52:51Z</dcterms:modified>
</cp:coreProperties>
</file>